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8" r:id="rId13"/>
    <p:sldId id="289" r:id="rId14"/>
    <p:sldId id="290" r:id="rId15"/>
    <p:sldId id="291" r:id="rId16"/>
    <p:sldId id="292" r:id="rId17"/>
    <p:sldId id="293" r:id="rId18"/>
    <p:sldId id="294" r:id="rId19"/>
    <p:sldId id="295" r:id="rId20"/>
    <p:sldId id="287" r:id="rId21"/>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p:scale>
          <a:sx n="76" d="100"/>
          <a:sy n="76" d="100"/>
        </p:scale>
        <p:origin x="-1206" y="-19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10/21/2020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10/21/2020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10/21/2020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263696" cy="6858000"/>
            <a:chOff x="0" y="0"/>
            <a:chExt cx="9263696"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sz="2800" dirty="0"/>
            </a:p>
          </p:txBody>
        </p:sp>
        <p:sp>
          <p:nvSpPr>
            <p:cNvPr id="4" name="object 4"/>
            <p:cNvSpPr/>
            <p:nvPr/>
          </p:nvSpPr>
          <p:spPr>
            <a:xfrm>
              <a:off x="119697" y="599948"/>
              <a:ext cx="9143999" cy="695451"/>
            </a:xfrm>
            <a:prstGeom prst="rect">
              <a:avLst/>
            </a:prstGeom>
            <a:blipFill>
              <a:blip r:embed="rId3" cstate="print"/>
              <a:stretch>
                <a:fillRect/>
              </a:stretch>
            </a:blipFill>
          </p:spPr>
          <p:txBody>
            <a:bodyPr wrap="square" lIns="0" tIns="0" rIns="0" bIns="0" rtlCol="0"/>
            <a:lstStyle/>
            <a:p>
              <a:pPr algn="ctr"/>
              <a:r>
                <a:rPr lang="en-US" sz="2800" b="1" dirty="0" smtClean="0">
                  <a:solidFill>
                    <a:schemeClr val="bg1"/>
                  </a:solidFill>
                  <a:latin typeface="Times New Roman" pitchFamily="18" charset="0"/>
                  <a:cs typeface="Times New Roman" pitchFamily="18" charset="0"/>
                </a:rPr>
                <a:t> </a:t>
              </a:r>
              <a:r>
                <a:rPr lang="en-US" sz="3600" b="1" dirty="0" smtClean="0">
                  <a:solidFill>
                    <a:schemeClr val="bg1"/>
                  </a:solidFill>
                  <a:latin typeface="Times New Roman" pitchFamily="18" charset="0"/>
                  <a:cs typeface="Times New Roman" pitchFamily="18" charset="0"/>
                </a:rPr>
                <a:t>PROGRAMMING IN C </a:t>
              </a:r>
              <a:endParaRPr sz="3600" b="1" dirty="0">
                <a:solidFill>
                  <a:schemeClr val="bg1"/>
                </a:solidFill>
                <a:latin typeface="Times New Roman" pitchFamily="18" charset="0"/>
                <a:cs typeface="Times New Roman" pitchFamily="18" charset="0"/>
              </a:endParaRPr>
            </a:p>
          </p:txBody>
        </p:sp>
        <p:sp>
          <p:nvSpPr>
            <p:cNvPr id="5" name="object 5"/>
            <p:cNvSpPr/>
            <p:nvPr/>
          </p:nvSpPr>
          <p:spPr>
            <a:xfrm>
              <a:off x="4401357" y="0"/>
              <a:ext cx="3980643" cy="599949"/>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1534794" y="1533118"/>
            <a:ext cx="6313806" cy="3293722"/>
          </a:xfrm>
          <a:prstGeom prst="rect">
            <a:avLst/>
          </a:prstGeom>
        </p:spPr>
        <p:txBody>
          <a:bodyPr vert="horz" wrap="square" lIns="0" tIns="12700" rIns="0" bIns="0" rtlCol="0">
            <a:spAutoFit/>
          </a:bodyPr>
          <a:lstStyle/>
          <a:p>
            <a:pPr marL="2009139" marR="2001520" indent="792480">
              <a:lnSpc>
                <a:spcPct val="120100"/>
              </a:lnSpc>
              <a:spcBef>
                <a:spcPts val="100"/>
              </a:spcBef>
            </a:pPr>
            <a:r>
              <a:rPr sz="2600" b="1" spc="-175" dirty="0" smtClean="0">
                <a:solidFill>
                  <a:srgbClr val="FFFFFF"/>
                </a:solidFill>
                <a:latin typeface="Times New Roman"/>
                <a:cs typeface="Times New Roman"/>
              </a:rPr>
              <a:t>BY </a:t>
            </a:r>
            <a:r>
              <a:rPr lang="en-US" sz="2600" b="1" spc="-175" dirty="0" smtClean="0">
                <a:solidFill>
                  <a:srgbClr val="FFFFFF"/>
                </a:solidFill>
                <a:latin typeface="Times New Roman"/>
                <a:cs typeface="Times New Roman"/>
              </a:rPr>
              <a:t>T.R.B.VIDHYA</a:t>
            </a:r>
            <a:endParaRPr lang="en-US" sz="2600" b="1" spc="-175" dirty="0" smtClean="0">
              <a:solidFill>
                <a:srgbClr val="FFFFFF"/>
              </a:solidFill>
              <a:latin typeface="Times New Roman"/>
              <a:cs typeface="Times New Roman"/>
            </a:endParaRPr>
          </a:p>
          <a:p>
            <a:pPr marL="181610" marR="173990" indent="949325">
              <a:lnSpc>
                <a:spcPct val="120000"/>
              </a:lnSpc>
            </a:pPr>
            <a:r>
              <a:rPr sz="2600" b="1" spc="-95" dirty="0" smtClean="0">
                <a:solidFill>
                  <a:srgbClr val="FFFFFF"/>
                </a:solidFill>
                <a:latin typeface="Times New Roman"/>
                <a:cs typeface="Times New Roman"/>
              </a:rPr>
              <a:t>ASSISTANT </a:t>
            </a:r>
            <a:r>
              <a:rPr sz="2600" b="1" spc="-35" dirty="0">
                <a:solidFill>
                  <a:srgbClr val="FFFFFF"/>
                </a:solidFill>
                <a:latin typeface="Times New Roman"/>
                <a:cs typeface="Times New Roman"/>
              </a:rPr>
              <a:t>PROFESSOR  </a:t>
            </a:r>
            <a:r>
              <a:rPr sz="2600" b="1" spc="-25" dirty="0" smtClean="0">
                <a:solidFill>
                  <a:srgbClr val="FFFFFF"/>
                </a:solidFill>
                <a:latin typeface="Times New Roman"/>
                <a:cs typeface="Times New Roman"/>
              </a:rPr>
              <a:t>DEPT.OF </a:t>
            </a:r>
            <a:r>
              <a:rPr sz="2600" b="1" spc="-40" dirty="0">
                <a:solidFill>
                  <a:srgbClr val="FFFFFF"/>
                </a:solidFill>
                <a:latin typeface="Times New Roman"/>
                <a:cs typeface="Times New Roman"/>
              </a:rPr>
              <a:t>COMPUTER </a:t>
            </a:r>
            <a:r>
              <a:rPr sz="2600" b="1" spc="-75" dirty="0">
                <a:solidFill>
                  <a:srgbClr val="FFFFFF"/>
                </a:solidFill>
                <a:latin typeface="Times New Roman"/>
                <a:cs typeface="Times New Roman"/>
              </a:rPr>
              <a:t>SCIENCE, </a:t>
            </a:r>
            <a:r>
              <a:rPr sz="2600" b="1" spc="-60" dirty="0">
                <a:solidFill>
                  <a:srgbClr val="FFFFFF"/>
                </a:solidFill>
                <a:latin typeface="Times New Roman"/>
                <a:cs typeface="Times New Roman"/>
              </a:rPr>
              <a:t>IT</a:t>
            </a:r>
            <a:r>
              <a:rPr sz="2600" b="1" spc="-160" dirty="0">
                <a:solidFill>
                  <a:srgbClr val="FFFFFF"/>
                </a:solidFill>
                <a:latin typeface="Times New Roman"/>
                <a:cs typeface="Times New Roman"/>
              </a:rPr>
              <a:t> </a:t>
            </a:r>
            <a:r>
              <a:rPr sz="2600" b="1" spc="-280" dirty="0">
                <a:solidFill>
                  <a:srgbClr val="FFFFFF"/>
                </a:solidFill>
                <a:latin typeface="Times New Roman"/>
                <a:cs typeface="Times New Roman"/>
              </a:rPr>
              <a:t>&amp;</a:t>
            </a:r>
            <a:endParaRPr sz="2600" dirty="0">
              <a:latin typeface="Times New Roman"/>
              <a:cs typeface="Times New Roman"/>
            </a:endParaRPr>
          </a:p>
          <a:p>
            <a:pPr marL="3175" algn="ctr">
              <a:lnSpc>
                <a:spcPct val="100000"/>
              </a:lnSpc>
            </a:pPr>
            <a:r>
              <a:rPr sz="2600" b="1" spc="-65" dirty="0">
                <a:solidFill>
                  <a:srgbClr val="FFFFFF"/>
                </a:solidFill>
                <a:latin typeface="Times New Roman"/>
                <a:cs typeface="Times New Roman"/>
              </a:rPr>
              <a:t>APPLICATIONS</a:t>
            </a:r>
            <a:endParaRPr sz="2600" dirty="0">
              <a:latin typeface="Times New Roman"/>
              <a:cs typeface="Times New Roman"/>
            </a:endParaRPr>
          </a:p>
          <a:p>
            <a:pPr marL="12700" marR="5080" algn="ctr">
              <a:lnSpc>
                <a:spcPct val="120000"/>
              </a:lnSpc>
            </a:pPr>
            <a:r>
              <a:rPr sz="2600" b="1" spc="-55" dirty="0">
                <a:solidFill>
                  <a:srgbClr val="FFFFFF"/>
                </a:solidFill>
                <a:latin typeface="Times New Roman"/>
                <a:cs typeface="Times New Roman"/>
              </a:rPr>
              <a:t>SHRIMATI </a:t>
            </a:r>
            <a:r>
              <a:rPr sz="2600" b="1" spc="15" dirty="0">
                <a:solidFill>
                  <a:srgbClr val="FFFFFF"/>
                </a:solidFill>
                <a:latin typeface="Times New Roman"/>
                <a:cs typeface="Times New Roman"/>
              </a:rPr>
              <a:t>INDIRA </a:t>
            </a:r>
            <a:r>
              <a:rPr sz="2600" b="1" spc="25" dirty="0">
                <a:solidFill>
                  <a:srgbClr val="FFFFFF"/>
                </a:solidFill>
                <a:latin typeface="Times New Roman"/>
                <a:cs typeface="Times New Roman"/>
              </a:rPr>
              <a:t>GANDHI</a:t>
            </a:r>
            <a:r>
              <a:rPr sz="2600" b="1" spc="-210" dirty="0">
                <a:solidFill>
                  <a:srgbClr val="FFFFFF"/>
                </a:solidFill>
                <a:latin typeface="Times New Roman"/>
                <a:cs typeface="Times New Roman"/>
              </a:rPr>
              <a:t> </a:t>
            </a:r>
            <a:r>
              <a:rPr sz="2600" b="1" spc="-155" dirty="0">
                <a:solidFill>
                  <a:srgbClr val="FFFFFF"/>
                </a:solidFill>
                <a:latin typeface="Times New Roman"/>
                <a:cs typeface="Times New Roman"/>
              </a:rPr>
              <a:t>COLLEGE  </a:t>
            </a:r>
            <a:r>
              <a:rPr sz="2600" b="1" spc="-70" dirty="0">
                <a:solidFill>
                  <a:srgbClr val="FFFFFF"/>
                </a:solidFill>
                <a:latin typeface="Times New Roman"/>
                <a:cs typeface="Times New Roman"/>
              </a:rPr>
              <a:t>TIRUCHIRAPPALLI </a:t>
            </a:r>
            <a:r>
              <a:rPr sz="2600" b="1" spc="-145" dirty="0">
                <a:solidFill>
                  <a:srgbClr val="FFFFFF"/>
                </a:solidFill>
                <a:latin typeface="Arial"/>
                <a:cs typeface="Arial"/>
              </a:rPr>
              <a:t>– </a:t>
            </a:r>
            <a:r>
              <a:rPr sz="2600" b="1" spc="85" dirty="0">
                <a:solidFill>
                  <a:srgbClr val="FFFFFF"/>
                </a:solidFill>
                <a:latin typeface="Times New Roman"/>
                <a:cs typeface="Times New Roman"/>
              </a:rPr>
              <a:t>620</a:t>
            </a:r>
            <a:r>
              <a:rPr sz="2600" b="1" spc="-15" dirty="0">
                <a:solidFill>
                  <a:srgbClr val="FFFFFF"/>
                </a:solidFill>
                <a:latin typeface="Times New Roman"/>
                <a:cs typeface="Times New Roman"/>
              </a:rPr>
              <a:t> </a:t>
            </a:r>
            <a:r>
              <a:rPr sz="2600" b="1" spc="100" dirty="0">
                <a:solidFill>
                  <a:srgbClr val="FFFFFF"/>
                </a:solidFill>
                <a:latin typeface="Times New Roman"/>
                <a:cs typeface="Times New Roman"/>
              </a:rPr>
              <a:t>002.</a:t>
            </a:r>
            <a:endParaRPr sz="2600" dirty="0">
              <a:latin typeface="Times New Roman"/>
              <a:cs typeface="Times New 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10058400" cy="7342190"/>
            <a:chOff x="0" y="0"/>
            <a:chExt cx="10058400" cy="7342190"/>
          </a:xfrm>
        </p:grpSpPr>
        <p:sp>
          <p:nvSpPr>
            <p:cNvPr id="3" name="object 3"/>
            <p:cNvSpPr/>
            <p:nvPr/>
          </p:nvSpPr>
          <p:spPr>
            <a:xfrm>
              <a:off x="914400" y="48419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535940" y="376268"/>
            <a:ext cx="9145590" cy="614426"/>
          </a:xfrm>
          <a:prstGeom prst="rect">
            <a:avLst/>
          </a:prstGeom>
          <a:blipFill>
            <a:blip r:embed="rId5" cstate="print"/>
            <a:stretch>
              <a:fillRect/>
            </a:stretch>
          </a:blipFill>
        </p:spPr>
        <p:txBody>
          <a:bodyPr wrap="square" lIns="0" tIns="0" rIns="0" bIns="0" rtlCol="0"/>
          <a:lstStyle/>
          <a:p>
            <a:pPr algn="ctr"/>
            <a:r>
              <a:rPr lang="en-IN" sz="3600" b="1" dirty="0" smtClean="0">
                <a:latin typeface="Times New Roman" pitchFamily="18" charset="0"/>
                <a:cs typeface="Times New Roman" pitchFamily="18" charset="0"/>
              </a:rPr>
              <a:t>Identifier </a:t>
            </a:r>
            <a:endParaRPr lang="en-US" sz="3600" dirty="0">
              <a:latin typeface="Times New Roman" pitchFamily="18" charset="0"/>
              <a:cs typeface="Times New Roman" pitchFamily="18" charset="0"/>
            </a:endParaRPr>
          </a:p>
        </p:txBody>
      </p:sp>
      <p:sp>
        <p:nvSpPr>
          <p:cNvPr id="7" name="object 7"/>
          <p:cNvSpPr txBox="1">
            <a:spLocks noGrp="1"/>
          </p:cNvSpPr>
          <p:nvPr>
            <p:ph type="title"/>
          </p:nvPr>
        </p:nvSpPr>
        <p:spPr>
          <a:xfrm>
            <a:off x="535940" y="1090930"/>
            <a:ext cx="4376420" cy="375103"/>
          </a:xfrm>
          <a:prstGeom prst="rect">
            <a:avLst/>
          </a:prstGeom>
        </p:spPr>
        <p:txBody>
          <a:bodyPr vert="horz" wrap="square" lIns="0" tIns="13335" rIns="0" bIns="0" rtlCol="0">
            <a:spAutoFit/>
          </a:bodyPr>
          <a:lstStyle/>
          <a:p>
            <a:pPr marL="12700">
              <a:lnSpc>
                <a:spcPct val="100000"/>
              </a:lnSpc>
              <a:spcBef>
                <a:spcPts val="105"/>
              </a:spcBef>
            </a:pPr>
            <a:r>
              <a:rPr sz="2350" b="0" spc="-595" dirty="0" smtClean="0">
                <a:solidFill>
                  <a:srgbClr val="0AD0D9"/>
                </a:solidFill>
                <a:latin typeface="Arial"/>
                <a:cs typeface="Arial"/>
              </a:rPr>
              <a:t></a:t>
            </a:r>
            <a:endParaRPr sz="2600" dirty="0">
              <a:latin typeface="Arial"/>
              <a:cs typeface="Arial"/>
            </a:endParaRPr>
          </a:p>
        </p:txBody>
      </p:sp>
      <p:sp>
        <p:nvSpPr>
          <p:cNvPr id="8" name="object 8"/>
          <p:cNvSpPr txBox="1"/>
          <p:nvPr/>
        </p:nvSpPr>
        <p:spPr>
          <a:xfrm>
            <a:off x="535940" y="1572513"/>
            <a:ext cx="8028305" cy="1835759"/>
          </a:xfrm>
          <a:prstGeom prst="rect">
            <a:avLst/>
          </a:prstGeom>
        </p:spPr>
        <p:txBody>
          <a:bodyPr vert="horz" wrap="square" lIns="0" tIns="12065" rIns="0" bIns="0" rtlCol="0">
            <a:spAutoFit/>
          </a:bodyPr>
          <a:lstStyle/>
          <a:p>
            <a:pPr marL="286385" marR="5080" indent="1199515">
              <a:lnSpc>
                <a:spcPct val="99900"/>
              </a:lnSpc>
              <a:spcBef>
                <a:spcPts val="95"/>
              </a:spcBef>
              <a:tabLst>
                <a:tab pos="2207260" algn="l"/>
              </a:tabLst>
            </a:pPr>
            <a:r>
              <a:rPr sz="2500" spc="-25" dirty="0" smtClean="0">
                <a:latin typeface="Georgia"/>
                <a:cs typeface="Georgia"/>
              </a:rPr>
              <a:t>.</a:t>
            </a:r>
            <a:endParaRPr sz="2500" dirty="0">
              <a:latin typeface="Georgia"/>
              <a:cs typeface="Georgia"/>
            </a:endParaRPr>
          </a:p>
          <a:p>
            <a:pPr>
              <a:lnSpc>
                <a:spcPct val="100000"/>
              </a:lnSpc>
            </a:pPr>
            <a:endParaRPr sz="2500" dirty="0">
              <a:latin typeface="Georgia"/>
              <a:cs typeface="Georgia"/>
            </a:endParaRPr>
          </a:p>
          <a:p>
            <a:pPr marL="287020" indent="-274320">
              <a:lnSpc>
                <a:spcPct val="100000"/>
              </a:lnSpc>
              <a:spcBef>
                <a:spcPts val="1625"/>
              </a:spcBef>
              <a:buClr>
                <a:srgbClr val="0AD0D9"/>
              </a:buClr>
              <a:buSzPct val="94230"/>
              <a:buFont typeface="Arial"/>
              <a:buChar char="•"/>
              <a:tabLst>
                <a:tab pos="286385" algn="l"/>
                <a:tab pos="287020" algn="l"/>
              </a:tabLst>
            </a:pPr>
            <a:endParaRPr sz="2600" dirty="0">
              <a:latin typeface="Arial"/>
              <a:cs typeface="Arial"/>
            </a:endParaRPr>
          </a:p>
          <a:p>
            <a:pPr marL="286385" marR="92075" indent="990600" algn="just">
              <a:lnSpc>
                <a:spcPct val="100000"/>
              </a:lnSpc>
              <a:spcBef>
                <a:spcPts val="505"/>
              </a:spcBef>
            </a:pPr>
            <a:endParaRPr sz="2500" dirty="0">
              <a:latin typeface="Georgia"/>
              <a:cs typeface="Georgia"/>
            </a:endParaRPr>
          </a:p>
        </p:txBody>
      </p:sp>
      <p:sp>
        <p:nvSpPr>
          <p:cNvPr id="9" name="Rectangle 8"/>
          <p:cNvSpPr/>
          <p:nvPr/>
        </p:nvSpPr>
        <p:spPr>
          <a:xfrm>
            <a:off x="914400" y="1981200"/>
            <a:ext cx="7924800" cy="3108543"/>
          </a:xfrm>
          <a:prstGeom prst="rect">
            <a:avLst/>
          </a:prstGeom>
        </p:spPr>
        <p:txBody>
          <a:bodyPr wrap="square">
            <a:spAutoFit/>
          </a:bodyPr>
          <a:lstStyle/>
          <a:p>
            <a:r>
              <a:rPr lang="en-IN" sz="2800" dirty="0" smtClean="0">
                <a:latin typeface="Times New Roman" pitchFamily="18" charset="0"/>
                <a:cs typeface="Times New Roman" pitchFamily="18" charset="0"/>
              </a:rPr>
              <a:t>               Identifier </a:t>
            </a:r>
            <a:r>
              <a:rPr lang="en-IN" sz="2800" dirty="0">
                <a:latin typeface="Times New Roman" pitchFamily="18" charset="0"/>
                <a:cs typeface="Times New Roman" pitchFamily="18" charset="0"/>
              </a:rPr>
              <a:t>means which refers the names of  variables, functions and arrays.  These are used define names which consists of a sequence of letters and digits, with a letter as a first character. Both upper and lower case letters are </a:t>
            </a:r>
            <a:r>
              <a:rPr lang="en-IN" sz="2800" dirty="0" smtClean="0">
                <a:latin typeface="Times New Roman" pitchFamily="18" charset="0"/>
                <a:cs typeface="Times New Roman" pitchFamily="18" charset="0"/>
              </a:rPr>
              <a:t>permitted.  </a:t>
            </a:r>
            <a:r>
              <a:rPr lang="en-IN" sz="2800" dirty="0">
                <a:latin typeface="Times New Roman" pitchFamily="18" charset="0"/>
                <a:cs typeface="Times New Roman" pitchFamily="18" charset="0"/>
              </a:rPr>
              <a:t>The underscore character is also permitted which used as a link between two words</a:t>
            </a:r>
            <a:r>
              <a:rPr lang="en-IN" dirty="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37578"/>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535940" y="794598"/>
            <a:ext cx="7814309" cy="458459"/>
          </a:xfrm>
          <a:prstGeom prst="rect">
            <a:avLst/>
          </a:prstGeom>
        </p:spPr>
        <p:txBody>
          <a:bodyPr vert="horz" wrap="square" lIns="0" tIns="80645" rIns="0" bIns="0" rtlCol="0">
            <a:spAutoFit/>
          </a:bodyPr>
          <a:lstStyle/>
          <a:p>
            <a:pPr marL="12700">
              <a:lnSpc>
                <a:spcPct val="100000"/>
              </a:lnSpc>
              <a:spcBef>
                <a:spcPts val="635"/>
              </a:spcBef>
            </a:pPr>
            <a:r>
              <a:rPr sz="2450" b="0" spc="-625" dirty="0" smtClean="0">
                <a:solidFill>
                  <a:srgbClr val="0AD0D9"/>
                </a:solidFill>
                <a:latin typeface="Arial"/>
                <a:cs typeface="Arial"/>
              </a:rPr>
              <a:t></a:t>
            </a:r>
            <a:endParaRPr sz="2500" dirty="0">
              <a:latin typeface="Georgia"/>
              <a:cs typeface="Georgia"/>
            </a:endParaRPr>
          </a:p>
        </p:txBody>
      </p:sp>
      <p:sp>
        <p:nvSpPr>
          <p:cNvPr id="9" name="Rectangle 8"/>
          <p:cNvSpPr/>
          <p:nvPr/>
        </p:nvSpPr>
        <p:spPr>
          <a:xfrm>
            <a:off x="381000" y="2551837"/>
            <a:ext cx="8610600" cy="4093428"/>
          </a:xfrm>
          <a:prstGeom prst="rect">
            <a:avLst/>
          </a:prstGeom>
        </p:spPr>
        <p:txBody>
          <a:bodyPr wrap="square">
            <a:spAutoFit/>
          </a:bodyPr>
          <a:lstStyle/>
          <a:p>
            <a:r>
              <a:rPr lang="en-IN" sz="2800" b="1" dirty="0" smtClean="0"/>
              <a:t>Rules</a:t>
            </a:r>
            <a:endParaRPr lang="en-US" sz="2800" dirty="0" smtClean="0"/>
          </a:p>
          <a:p>
            <a:endParaRPr lang="en-US" sz="2800" dirty="0">
              <a:latin typeface="Times New Roman" pitchFamily="18" charset="0"/>
              <a:cs typeface="Times New Roman" pitchFamily="18" charset="0"/>
            </a:endParaRPr>
          </a:p>
          <a:p>
            <a:r>
              <a:rPr lang="en-IN" sz="2800" dirty="0" smtClean="0">
                <a:latin typeface="Times New Roman" pitchFamily="18" charset="0"/>
                <a:cs typeface="Times New Roman" pitchFamily="18" charset="0"/>
              </a:rPr>
              <a:t>First character must be an alphabet (or underscore).</a:t>
            </a:r>
          </a:p>
          <a:p>
            <a:endParaRPr lang="en-US" sz="2800" dirty="0" smtClean="0">
              <a:latin typeface="Times New Roman" pitchFamily="18" charset="0"/>
              <a:cs typeface="Times New Roman" pitchFamily="18" charset="0"/>
            </a:endParaRPr>
          </a:p>
          <a:p>
            <a:pPr marL="285750" lvl="0" indent="-285750">
              <a:buFont typeface="Arial" pitchFamily="34" charset="0"/>
              <a:buChar char="•"/>
            </a:pPr>
            <a:r>
              <a:rPr lang="en-IN" sz="2800" dirty="0" smtClean="0">
                <a:latin typeface="Times New Roman" pitchFamily="18" charset="0"/>
                <a:cs typeface="Times New Roman" pitchFamily="18" charset="0"/>
              </a:rPr>
              <a:t>Must consists of only letters , digits or underscore</a:t>
            </a:r>
            <a:endParaRPr lang="en-US" sz="2800" dirty="0" smtClean="0">
              <a:latin typeface="Times New Roman" pitchFamily="18" charset="0"/>
              <a:cs typeface="Times New Roman" pitchFamily="18" charset="0"/>
            </a:endParaRPr>
          </a:p>
          <a:p>
            <a:pPr marL="285750" lvl="0" indent="-285750">
              <a:buFont typeface="Arial" pitchFamily="34" charset="0"/>
              <a:buChar char="•"/>
            </a:pPr>
            <a:r>
              <a:rPr lang="en-IN" sz="2800" dirty="0" smtClean="0">
                <a:latin typeface="Times New Roman" pitchFamily="18" charset="0"/>
                <a:cs typeface="Times New Roman" pitchFamily="18" charset="0"/>
              </a:rPr>
              <a:t>Only first 31 characters are significant.</a:t>
            </a:r>
          </a:p>
          <a:p>
            <a:pPr marL="285750" lvl="0" indent="-285750">
              <a:buFont typeface="Arial" pitchFamily="34" charset="0"/>
              <a:buChar char="•"/>
            </a:pPr>
            <a:r>
              <a:rPr lang="en-IN" sz="2800" dirty="0">
                <a:latin typeface="Times New Roman" pitchFamily="18" charset="0"/>
                <a:cs typeface="Times New Roman" pitchFamily="18" charset="0"/>
              </a:rPr>
              <a:t>Cannot use a key word.</a:t>
            </a:r>
            <a:endParaRPr lang="en-US" sz="2800" dirty="0">
              <a:latin typeface="Times New Roman" pitchFamily="18" charset="0"/>
              <a:cs typeface="Times New Roman" pitchFamily="18" charset="0"/>
            </a:endParaRPr>
          </a:p>
          <a:p>
            <a:pPr marL="285750" indent="-285750">
              <a:buFont typeface="Arial" pitchFamily="34" charset="0"/>
              <a:buChar char="•"/>
            </a:pPr>
            <a:r>
              <a:rPr lang="en-IN" sz="2800" dirty="0">
                <a:latin typeface="Times New Roman" pitchFamily="18" charset="0"/>
                <a:cs typeface="Times New Roman" pitchFamily="18" charset="0"/>
              </a:rPr>
              <a:t>Must not contain white space</a:t>
            </a:r>
          </a:p>
          <a:p>
            <a:pPr marL="285750" lvl="0" indent="-285750">
              <a:buFont typeface="Arial" pitchFamily="34" charset="0"/>
              <a:buChar char="•"/>
            </a:pPr>
            <a:endParaRPr lang="en-IN" dirty="0" smtClean="0"/>
          </a:p>
          <a:p>
            <a:pPr lvl="0"/>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228600" y="1066800"/>
            <a:ext cx="8686800" cy="5847755"/>
          </a:xfrm>
        </p:spPr>
        <p:txBody>
          <a:bodyPr>
            <a:normAutofit fontScale="92500" lnSpcReduction="20000"/>
          </a:bodyPr>
          <a:lstStyle/>
          <a:p>
            <a:r>
              <a:rPr lang="en-IN" sz="2000" dirty="0" smtClean="0">
                <a:latin typeface="Times New Roman" pitchFamily="18" charset="0"/>
                <a:cs typeface="Times New Roman" pitchFamily="18" charset="0"/>
              </a:rPr>
              <a:t>A </a:t>
            </a:r>
            <a:r>
              <a:rPr lang="en-IN" sz="2000" dirty="0">
                <a:latin typeface="Times New Roman" pitchFamily="18" charset="0"/>
                <a:cs typeface="Times New Roman" pitchFamily="18" charset="0"/>
              </a:rPr>
              <a:t>function is a subroutine that may include one or more statement designed to perform a specific task .  </a:t>
            </a:r>
            <a:r>
              <a:rPr lang="en-IN" sz="2000" dirty="0" smtClean="0">
                <a:latin typeface="Times New Roman" pitchFamily="18" charset="0"/>
                <a:cs typeface="Times New Roman" pitchFamily="18" charset="0"/>
              </a:rPr>
              <a:t>To write </a:t>
            </a:r>
            <a:r>
              <a:rPr lang="en-IN" sz="2000" dirty="0">
                <a:latin typeface="Times New Roman" pitchFamily="18" charset="0"/>
                <a:cs typeface="Times New Roman" pitchFamily="18" charset="0"/>
              </a:rPr>
              <a:t>a C program first create functions and then put </a:t>
            </a:r>
            <a:r>
              <a:rPr lang="en-IN" sz="2000">
                <a:latin typeface="Times New Roman" pitchFamily="18" charset="0"/>
                <a:cs typeface="Times New Roman" pitchFamily="18" charset="0"/>
              </a:rPr>
              <a:t>them </a:t>
            </a:r>
            <a:r>
              <a:rPr lang="en-IN" sz="2000" smtClean="0">
                <a:latin typeface="Times New Roman" pitchFamily="18" charset="0"/>
                <a:cs typeface="Times New Roman" pitchFamily="18" charset="0"/>
              </a:rPr>
              <a:t>together.  </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Documentation Section</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Link Section </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Definition Section</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Global declaration section</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Main() Function Section</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      Declaration Part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       Executable Part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Subprogram Section </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Function 1</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Function 2           (User-defined functions)                        </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    </a:t>
            </a:r>
            <a:r>
              <a:rPr lang="en-IN" sz="2000" dirty="0" smtClean="0">
                <a:latin typeface="Times New Roman" pitchFamily="18" charset="0"/>
                <a:cs typeface="Times New Roman" pitchFamily="18" charset="0"/>
              </a:rPr>
              <a:t>-     </a:t>
            </a:r>
            <a:r>
              <a:rPr lang="en-I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IN" sz="2000" dirty="0">
                <a:latin typeface="Times New Roman" pitchFamily="18" charset="0"/>
                <a:cs typeface="Times New Roman" pitchFamily="18" charset="0"/>
              </a:rPr>
              <a:t>Function n</a:t>
            </a:r>
            <a:endParaRPr lang="en-US" sz="2000" dirty="0">
              <a:latin typeface="Times New Roman" pitchFamily="18" charset="0"/>
              <a:cs typeface="Times New Roman" pitchFamily="18" charset="0"/>
            </a:endParaRPr>
          </a:p>
          <a:p>
            <a:r>
              <a:rPr lang="en-IN"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762000" y="304801"/>
            <a:ext cx="7416800" cy="533400"/>
          </a:xfrm>
        </p:spPr>
        <p:txBody>
          <a:bodyPr>
            <a:normAutofit fontScale="90000"/>
          </a:bodyPr>
          <a:lstStyle/>
          <a:p>
            <a:pPr algn="ctr"/>
            <a:r>
              <a:rPr lang="en-IN" dirty="0">
                <a:latin typeface="Times New Roman" pitchFamily="18" charset="0"/>
                <a:cs typeface="Times New Roman" pitchFamily="18" charset="0"/>
              </a:rPr>
              <a:t>S</a:t>
            </a:r>
            <a:r>
              <a:rPr lang="en-IN" dirty="0" smtClean="0">
                <a:latin typeface="Times New Roman" pitchFamily="18" charset="0"/>
                <a:cs typeface="Times New Roman" pitchFamily="18" charset="0"/>
              </a:rPr>
              <a:t>tructure </a:t>
            </a:r>
            <a:r>
              <a:rPr lang="en-IN" dirty="0">
                <a:latin typeface="Times New Roman" pitchFamily="18" charset="0"/>
                <a:cs typeface="Times New Roman" pitchFamily="18" charset="0"/>
              </a:rPr>
              <a:t>of a C Program</a:t>
            </a:r>
            <a:r>
              <a:rPr lang="en-US" dirty="0"/>
              <a:t/>
            </a:r>
            <a:br>
              <a:rPr lang="en-US" dirty="0"/>
            </a:br>
            <a:endParaRPr lang="en-US" dirty="0"/>
          </a:p>
        </p:txBody>
      </p:sp>
    </p:spTree>
    <p:extLst>
      <p:ext uri="{BB962C8B-B14F-4D97-AF65-F5344CB8AC3E}">
        <p14:creationId xmlns:p14="http://schemas.microsoft.com/office/powerpoint/2010/main" xmlns="" val="1379954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304800" y="1066800"/>
            <a:ext cx="8763000" cy="4801314"/>
          </a:xfrm>
        </p:spPr>
        <p:txBody>
          <a:bodyPr>
            <a:normAutofit lnSpcReduction="10000"/>
          </a:bodyPr>
          <a:lstStyle/>
          <a:p>
            <a:r>
              <a:rPr lang="en-IN" b="1" dirty="0">
                <a:latin typeface="Times New Roman" pitchFamily="18" charset="0"/>
                <a:cs typeface="Times New Roman" pitchFamily="18" charset="0"/>
              </a:rPr>
              <a:t>Documentation Section </a:t>
            </a:r>
            <a:r>
              <a:rPr lang="en-IN" dirty="0">
                <a:latin typeface="Times New Roman" pitchFamily="18" charset="0"/>
                <a:cs typeface="Times New Roman" pitchFamily="18" charset="0"/>
              </a:rPr>
              <a:t>consists of a set of comment lines such as name of the program, author &amp; other details etc. </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r>
              <a:rPr lang="en-IN" b="1" dirty="0">
                <a:latin typeface="Times New Roman" pitchFamily="18" charset="0"/>
                <a:cs typeface="Times New Roman" pitchFamily="18" charset="0"/>
              </a:rPr>
              <a:t>The link section </a:t>
            </a:r>
            <a:r>
              <a:rPr lang="en-IN" dirty="0">
                <a:latin typeface="Times New Roman" pitchFamily="18" charset="0"/>
                <a:cs typeface="Times New Roman" pitchFamily="18" charset="0"/>
              </a:rPr>
              <a:t>provides instructions to the compiler to link functions from the system library</a:t>
            </a:r>
            <a:r>
              <a:rPr lang="en-IN"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a:p>
            <a:r>
              <a:rPr lang="en-IN" b="1" dirty="0">
                <a:latin typeface="Times New Roman" pitchFamily="18" charset="0"/>
                <a:cs typeface="Times New Roman" pitchFamily="18" charset="0"/>
              </a:rPr>
              <a:t>The definition   sections </a:t>
            </a:r>
            <a:r>
              <a:rPr lang="en-IN" dirty="0">
                <a:latin typeface="Times New Roman" pitchFamily="18" charset="0"/>
                <a:cs typeface="Times New Roman" pitchFamily="18" charset="0"/>
              </a:rPr>
              <a:t>defines all symbolic constants.  </a:t>
            </a:r>
            <a:endParaRPr lang="en-US" dirty="0">
              <a:latin typeface="Times New Roman" pitchFamily="18" charset="0"/>
              <a:cs typeface="Times New Roman" pitchFamily="18" charset="0"/>
            </a:endParaRPr>
          </a:p>
          <a:p>
            <a:r>
              <a:rPr lang="en-IN" dirty="0">
                <a:latin typeface="Times New Roman" pitchFamily="18" charset="0"/>
                <a:cs typeface="Times New Roman" pitchFamily="18" charset="0"/>
              </a:rPr>
              <a:t>There are some variables that are used in more than one function.  Such variables are called Global variables which are declared in the Global declaration section that is outside of all the functions.  This section also declares all the user defined functions . </a:t>
            </a:r>
            <a:endParaRPr lang="en-US" dirty="0">
              <a:latin typeface="Times New Roman" pitchFamily="18" charset="0"/>
              <a:cs typeface="Times New Roman" pitchFamily="18" charset="0"/>
            </a:endParaRPr>
          </a:p>
          <a:p>
            <a:endParaRPr lang="en-US" dirty="0"/>
          </a:p>
        </p:txBody>
      </p:sp>
      <p:sp>
        <p:nvSpPr>
          <p:cNvPr id="2" name="Title 1"/>
          <p:cNvSpPr>
            <a:spLocks noGrp="1"/>
          </p:cNvSpPr>
          <p:nvPr>
            <p:ph type="title"/>
          </p:nvPr>
        </p:nvSpPr>
        <p:spPr>
          <a:xfrm>
            <a:off x="444500" y="371601"/>
            <a:ext cx="8255000" cy="492443"/>
          </a:xfrm>
        </p:spPr>
        <p:txBody>
          <a:bodyPr>
            <a:normAutofit fontScale="90000"/>
          </a:bodyPr>
          <a:lstStyle/>
          <a:p>
            <a:pPr algn="ctr"/>
            <a:r>
              <a:rPr lang="en-US" dirty="0" smtClean="0"/>
              <a:t>EXPLANATION</a:t>
            </a:r>
            <a:endParaRPr lang="en-US" dirty="0"/>
          </a:p>
        </p:txBody>
      </p:sp>
    </p:spTree>
    <p:extLst>
      <p:ext uri="{BB962C8B-B14F-4D97-AF65-F5344CB8AC3E}">
        <p14:creationId xmlns:p14="http://schemas.microsoft.com/office/powerpoint/2010/main" xmlns="" val="2442003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30224" y="1143000"/>
            <a:ext cx="8083550" cy="5201424"/>
          </a:xfrm>
        </p:spPr>
        <p:txBody>
          <a:bodyPr>
            <a:normAutofit lnSpcReduction="10000"/>
          </a:bodyPr>
          <a:lstStyle/>
          <a:p>
            <a:r>
              <a:rPr lang="en-IN" dirty="0" smtClean="0">
                <a:latin typeface="Times New Roman" pitchFamily="18" charset="0"/>
                <a:cs typeface="Times New Roman" pitchFamily="18" charset="0"/>
              </a:rPr>
              <a:t>       Every </a:t>
            </a:r>
            <a:r>
              <a:rPr lang="en-IN" dirty="0">
                <a:latin typeface="Times New Roman" pitchFamily="18" charset="0"/>
                <a:cs typeface="Times New Roman" pitchFamily="18" charset="0"/>
              </a:rPr>
              <a:t>C program must have one main() function.  It has two parts.</a:t>
            </a:r>
            <a:endParaRPr lang="en-US" dirty="0">
              <a:latin typeface="Times New Roman" pitchFamily="18" charset="0"/>
              <a:cs typeface="Times New Roman" pitchFamily="18" charset="0"/>
            </a:endParaRPr>
          </a:p>
          <a:p>
            <a:pPr lvl="0"/>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Declaration </a:t>
            </a:r>
            <a:r>
              <a:rPr lang="en-IN" b="1" dirty="0">
                <a:latin typeface="Times New Roman" pitchFamily="18" charset="0"/>
                <a:cs typeface="Times New Roman" pitchFamily="18" charset="0"/>
              </a:rPr>
              <a:t>Part  </a:t>
            </a:r>
            <a:r>
              <a:rPr lang="en-IN" dirty="0">
                <a:latin typeface="Times New Roman" pitchFamily="18" charset="0"/>
                <a:cs typeface="Times New Roman" pitchFamily="18" charset="0"/>
              </a:rPr>
              <a:t>which declares all the variables used in the </a:t>
            </a:r>
            <a:r>
              <a:rPr lang="en-IN" b="1" dirty="0">
                <a:latin typeface="Times New Roman" pitchFamily="18" charset="0"/>
                <a:cs typeface="Times New Roman" pitchFamily="18" charset="0"/>
              </a:rPr>
              <a:t>executable part</a:t>
            </a:r>
            <a:r>
              <a:rPr lang="en-I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r>
              <a:rPr lang="en-IN" dirty="0" smtClean="0">
                <a:latin typeface="Times New Roman" pitchFamily="18" charset="0"/>
                <a:cs typeface="Times New Roman" pitchFamily="18" charset="0"/>
              </a:rPr>
              <a:t>There </a:t>
            </a:r>
            <a:r>
              <a:rPr lang="en-IN" dirty="0">
                <a:latin typeface="Times New Roman" pitchFamily="18" charset="0"/>
                <a:cs typeface="Times New Roman" pitchFamily="18" charset="0"/>
              </a:rPr>
              <a:t>is at least one statement in the executable part</a:t>
            </a:r>
            <a:r>
              <a:rPr lang="en-IN" dirty="0" smtClean="0">
                <a:latin typeface="Times New Roman" pitchFamily="18" charset="0"/>
                <a:cs typeface="Times New Roman" pitchFamily="18" charset="0"/>
              </a:rPr>
              <a:t>.</a:t>
            </a:r>
          </a:p>
          <a:p>
            <a:pPr lvl="0"/>
            <a:r>
              <a:rPr lang="en-IN"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r>
              <a:rPr lang="en-IN" dirty="0">
                <a:latin typeface="Times New Roman" pitchFamily="18" charset="0"/>
                <a:cs typeface="Times New Roman" pitchFamily="18" charset="0"/>
              </a:rPr>
              <a:t>The above two parts must appear between the opening and the closing curly braces.  </a:t>
            </a:r>
            <a:endParaRPr lang="en-IN"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r>
              <a:rPr lang="en-IN" dirty="0">
                <a:latin typeface="Times New Roman" pitchFamily="18" charset="0"/>
                <a:cs typeface="Times New Roman" pitchFamily="18" charset="0"/>
              </a:rPr>
              <a:t>Here each statement is terminated with a semicolon</a:t>
            </a:r>
            <a:r>
              <a:rPr lang="en-IN"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r>
              <a:rPr lang="en-IN" dirty="0">
                <a:latin typeface="Times New Roman" pitchFamily="18" charset="0"/>
                <a:cs typeface="Times New Roman" pitchFamily="18" charset="0"/>
              </a:rPr>
              <a:t>The subprogram section contains all the user defined function that are called in the main function</a:t>
            </a:r>
            <a:r>
              <a:rPr lang="en-IN" dirty="0"/>
              <a:t>.</a:t>
            </a:r>
            <a:endParaRPr lang="en-US" dirty="0"/>
          </a:p>
          <a:p>
            <a:endParaRPr lang="en-US" dirty="0"/>
          </a:p>
        </p:txBody>
      </p:sp>
    </p:spTree>
    <p:extLst>
      <p:ext uri="{BB962C8B-B14F-4D97-AF65-F5344CB8AC3E}">
        <p14:creationId xmlns:p14="http://schemas.microsoft.com/office/powerpoint/2010/main" xmlns="" val="1078852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30224" y="1143000"/>
            <a:ext cx="8083550" cy="4801314"/>
          </a:xfrm>
        </p:spPr>
        <p:txBody>
          <a:bodyPr>
            <a:normAutofit fontScale="92500" lnSpcReduction="10000"/>
          </a:bodyPr>
          <a:lstStyle/>
          <a:p>
            <a:r>
              <a:rPr lang="en-IN" dirty="0" smtClean="0">
                <a:latin typeface="Times New Roman" pitchFamily="18" charset="0"/>
                <a:cs typeface="Times New Roman" pitchFamily="18" charset="0"/>
              </a:rPr>
              <a:t>                      In </a:t>
            </a:r>
            <a:r>
              <a:rPr lang="en-IN" dirty="0">
                <a:latin typeface="Times New Roman" pitchFamily="18" charset="0"/>
                <a:cs typeface="Times New Roman" pitchFamily="18" charset="0"/>
              </a:rPr>
              <a:t>a passage of text , individual words and Punctuation marks are called are tokens.  Here smallest individual  units are known as  C Tokens. </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 </a:t>
            </a:r>
          </a:p>
          <a:p>
            <a:r>
              <a:rPr lang="en-IN" dirty="0" smtClean="0">
                <a:latin typeface="Times New Roman" pitchFamily="18" charset="0"/>
                <a:cs typeface="Times New Roman" pitchFamily="18" charset="0"/>
              </a:rPr>
              <a:t>C </a:t>
            </a:r>
            <a:r>
              <a:rPr lang="en-IN" dirty="0">
                <a:latin typeface="Times New Roman" pitchFamily="18" charset="0"/>
                <a:cs typeface="Times New Roman" pitchFamily="18" charset="0"/>
              </a:rPr>
              <a:t>has six type of tokens</a:t>
            </a:r>
            <a:r>
              <a:rPr lang="en-IN"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a:p>
            <a:pPr marL="457200" lvl="0" indent="-457200">
              <a:buFont typeface="Arial" pitchFamily="34" charset="0"/>
              <a:buChar char="•"/>
            </a:pPr>
            <a:r>
              <a:rPr lang="en-IN" dirty="0" smtClean="0">
                <a:latin typeface="Times New Roman" pitchFamily="18" charset="0"/>
                <a:cs typeface="Times New Roman" pitchFamily="18" charset="0"/>
              </a:rPr>
              <a:t>Key </a:t>
            </a:r>
            <a:r>
              <a:rPr lang="en-IN" dirty="0">
                <a:latin typeface="Times New Roman" pitchFamily="18" charset="0"/>
                <a:cs typeface="Times New Roman" pitchFamily="18" charset="0"/>
              </a:rPr>
              <a:t>words</a:t>
            </a:r>
            <a:endParaRPr lang="en-US" dirty="0">
              <a:latin typeface="Times New Roman" pitchFamily="18" charset="0"/>
              <a:cs typeface="Times New Roman" pitchFamily="18" charset="0"/>
            </a:endParaRPr>
          </a:p>
          <a:p>
            <a:pPr marL="457200" lvl="0" indent="-457200">
              <a:buFont typeface="Arial" pitchFamily="34" charset="0"/>
              <a:buChar char="•"/>
            </a:pPr>
            <a:r>
              <a:rPr lang="en-IN" dirty="0" smtClean="0">
                <a:latin typeface="Times New Roman" pitchFamily="18" charset="0"/>
                <a:cs typeface="Times New Roman" pitchFamily="18" charset="0"/>
              </a:rPr>
              <a:t>Identifiers </a:t>
            </a:r>
            <a:endParaRPr lang="en-US" dirty="0">
              <a:latin typeface="Times New Roman" pitchFamily="18" charset="0"/>
              <a:cs typeface="Times New Roman" pitchFamily="18" charset="0"/>
            </a:endParaRPr>
          </a:p>
          <a:p>
            <a:pPr marL="457200" lvl="0" indent="-457200">
              <a:buFont typeface="Arial" pitchFamily="34" charset="0"/>
              <a:buChar char="•"/>
            </a:pPr>
            <a:r>
              <a:rPr lang="en-IN" dirty="0">
                <a:latin typeface="Times New Roman" pitchFamily="18" charset="0"/>
                <a:cs typeface="Times New Roman" pitchFamily="18" charset="0"/>
              </a:rPr>
              <a:t>Constants</a:t>
            </a:r>
            <a:endParaRPr lang="en-US" dirty="0">
              <a:latin typeface="Times New Roman" pitchFamily="18" charset="0"/>
              <a:cs typeface="Times New Roman" pitchFamily="18" charset="0"/>
            </a:endParaRPr>
          </a:p>
          <a:p>
            <a:pPr marL="457200" lvl="0" indent="-457200">
              <a:buFont typeface="Arial" pitchFamily="34" charset="0"/>
              <a:buChar char="•"/>
            </a:pPr>
            <a:r>
              <a:rPr lang="en-IN" dirty="0">
                <a:latin typeface="Times New Roman" pitchFamily="18" charset="0"/>
                <a:cs typeface="Times New Roman" pitchFamily="18" charset="0"/>
              </a:rPr>
              <a:t>Strings</a:t>
            </a:r>
            <a:endParaRPr lang="en-US" dirty="0">
              <a:latin typeface="Times New Roman" pitchFamily="18" charset="0"/>
              <a:cs typeface="Times New Roman" pitchFamily="18" charset="0"/>
            </a:endParaRPr>
          </a:p>
          <a:p>
            <a:pPr marL="457200" lvl="0" indent="-457200">
              <a:buFont typeface="Arial" pitchFamily="34" charset="0"/>
              <a:buChar char="•"/>
            </a:pPr>
            <a:r>
              <a:rPr lang="en-IN" dirty="0">
                <a:latin typeface="Times New Roman" pitchFamily="18" charset="0"/>
                <a:cs typeface="Times New Roman" pitchFamily="18" charset="0"/>
              </a:rPr>
              <a:t>Special symbols</a:t>
            </a:r>
            <a:endParaRPr lang="en-US" dirty="0">
              <a:latin typeface="Times New Roman" pitchFamily="18" charset="0"/>
              <a:cs typeface="Times New Roman" pitchFamily="18" charset="0"/>
            </a:endParaRPr>
          </a:p>
          <a:p>
            <a:pPr marL="457200" indent="-457200">
              <a:buFont typeface="Arial" pitchFamily="34" charset="0"/>
              <a:buChar char="•"/>
            </a:pPr>
            <a:r>
              <a:rPr lang="en-IN" dirty="0">
                <a:latin typeface="Times New Roman" pitchFamily="18" charset="0"/>
                <a:cs typeface="Times New Roman" pitchFamily="18" charset="0"/>
              </a:rPr>
              <a:t>Operators</a:t>
            </a: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444500" y="371601"/>
            <a:ext cx="8255000" cy="492443"/>
          </a:xfrm>
        </p:spPr>
        <p:txBody>
          <a:bodyPr>
            <a:normAutofit fontScale="90000"/>
          </a:bodyPr>
          <a:lstStyle/>
          <a:p>
            <a:pPr algn="ctr"/>
            <a:r>
              <a:rPr lang="en-US" dirty="0" smtClean="0"/>
              <a:t>C TOKENS</a:t>
            </a:r>
            <a:endParaRPr lang="en-US" dirty="0"/>
          </a:p>
        </p:txBody>
      </p:sp>
    </p:spTree>
    <p:extLst>
      <p:ext uri="{BB962C8B-B14F-4D97-AF65-F5344CB8AC3E}">
        <p14:creationId xmlns:p14="http://schemas.microsoft.com/office/powerpoint/2010/main" xmlns="" val="4304222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228600" y="838200"/>
            <a:ext cx="8610600" cy="6017032"/>
          </a:xfrm>
        </p:spPr>
        <p:txBody>
          <a:bodyPr>
            <a:normAutofit lnSpcReduction="10000"/>
          </a:bodyPr>
          <a:lstStyle/>
          <a:p>
            <a:r>
              <a:rPr lang="en-IN" sz="2000" dirty="0" smtClean="0">
                <a:latin typeface="Times New Roman" pitchFamily="18" charset="0"/>
                <a:cs typeface="Times New Roman" pitchFamily="18" charset="0"/>
              </a:rPr>
              <a:t>   </a:t>
            </a:r>
            <a:r>
              <a:rPr lang="en-IN" sz="2300" dirty="0" smtClean="0">
                <a:latin typeface="Times New Roman" pitchFamily="18" charset="0"/>
                <a:cs typeface="Times New Roman" pitchFamily="18" charset="0"/>
              </a:rPr>
              <a:t>Every </a:t>
            </a:r>
            <a:r>
              <a:rPr lang="en-IN" sz="2300" dirty="0">
                <a:latin typeface="Times New Roman" pitchFamily="18" charset="0"/>
                <a:cs typeface="Times New Roman" pitchFamily="18" charset="0"/>
              </a:rPr>
              <a:t>C word is classified as either a key word or an identifier .  All the key words have fixed meanings which cannot be changed.  Key words serve as basic building blocks for program statements.  There are 32 key words which must be written in  lower case.  Some compliers may use additional key word.</a:t>
            </a:r>
            <a:endParaRPr lang="en-US" sz="2300" dirty="0">
              <a:latin typeface="Times New Roman" pitchFamily="18" charset="0"/>
              <a:cs typeface="Times New Roman" pitchFamily="18" charset="0"/>
            </a:endParaRPr>
          </a:p>
          <a:p>
            <a:r>
              <a:rPr lang="en-IN" sz="2300" b="1" dirty="0">
                <a:latin typeface="Times New Roman" pitchFamily="18" charset="0"/>
                <a:cs typeface="Times New Roman" pitchFamily="18" charset="0"/>
              </a:rPr>
              <a:t>Identifier</a:t>
            </a:r>
            <a:endParaRPr lang="en-US" sz="2300" dirty="0">
              <a:latin typeface="Times New Roman" pitchFamily="18" charset="0"/>
              <a:cs typeface="Times New Roman" pitchFamily="18" charset="0"/>
            </a:endParaRPr>
          </a:p>
          <a:p>
            <a:r>
              <a:rPr lang="en-IN" sz="2300" dirty="0">
                <a:latin typeface="Times New Roman" pitchFamily="18" charset="0"/>
                <a:cs typeface="Times New Roman" pitchFamily="18" charset="0"/>
              </a:rPr>
              <a:t>Identifier means which refers the names of  variables, functions and arrays.  These are used define names which consists of a sequence of letters and digits, with a letter as a first character. Both upper and lower case letters are permitted .  The underscore character is also permitted which used as a link between two words.  </a:t>
            </a:r>
            <a:endParaRPr lang="en-US" sz="2300" dirty="0">
              <a:latin typeface="Times New Roman" pitchFamily="18" charset="0"/>
              <a:cs typeface="Times New Roman" pitchFamily="18" charset="0"/>
            </a:endParaRPr>
          </a:p>
          <a:p>
            <a:r>
              <a:rPr lang="en-IN" sz="2300" b="1" dirty="0">
                <a:latin typeface="Times New Roman" pitchFamily="18" charset="0"/>
                <a:cs typeface="Times New Roman" pitchFamily="18" charset="0"/>
              </a:rPr>
              <a:t>Rules</a:t>
            </a:r>
            <a:endParaRPr lang="en-US" sz="2300" dirty="0">
              <a:latin typeface="Times New Roman" pitchFamily="18" charset="0"/>
              <a:cs typeface="Times New Roman" pitchFamily="18" charset="0"/>
            </a:endParaRPr>
          </a:p>
          <a:p>
            <a:pPr marL="342900" lvl="0" indent="-342900">
              <a:buFont typeface="Arial" pitchFamily="34" charset="0"/>
              <a:buChar char="•"/>
            </a:pPr>
            <a:r>
              <a:rPr lang="en-IN" sz="2300" dirty="0">
                <a:latin typeface="Times New Roman" pitchFamily="18" charset="0"/>
                <a:cs typeface="Times New Roman" pitchFamily="18" charset="0"/>
              </a:rPr>
              <a:t>First character must be an alphabet (or underscore).</a:t>
            </a:r>
            <a:endParaRPr lang="en-US" sz="2300" dirty="0">
              <a:latin typeface="Times New Roman" pitchFamily="18" charset="0"/>
              <a:cs typeface="Times New Roman" pitchFamily="18" charset="0"/>
            </a:endParaRPr>
          </a:p>
          <a:p>
            <a:pPr marL="342900" lvl="0" indent="-342900">
              <a:buFont typeface="Arial" pitchFamily="34" charset="0"/>
              <a:buChar char="•"/>
            </a:pPr>
            <a:r>
              <a:rPr lang="en-IN" sz="2300" dirty="0">
                <a:latin typeface="Times New Roman" pitchFamily="18" charset="0"/>
                <a:cs typeface="Times New Roman" pitchFamily="18" charset="0"/>
              </a:rPr>
              <a:t>Must consists of only letters , digits or underscore</a:t>
            </a:r>
            <a:endParaRPr lang="en-US" sz="2300" dirty="0">
              <a:latin typeface="Times New Roman" pitchFamily="18" charset="0"/>
              <a:cs typeface="Times New Roman" pitchFamily="18" charset="0"/>
            </a:endParaRPr>
          </a:p>
          <a:p>
            <a:pPr marL="342900" lvl="0" indent="-342900">
              <a:buFont typeface="Arial" pitchFamily="34" charset="0"/>
              <a:buChar char="•"/>
            </a:pPr>
            <a:r>
              <a:rPr lang="en-IN" sz="2300" dirty="0">
                <a:latin typeface="Times New Roman" pitchFamily="18" charset="0"/>
                <a:cs typeface="Times New Roman" pitchFamily="18" charset="0"/>
              </a:rPr>
              <a:t>Only first 31 characters are significant.</a:t>
            </a:r>
            <a:endParaRPr lang="en-US" sz="2300" dirty="0">
              <a:latin typeface="Times New Roman" pitchFamily="18" charset="0"/>
              <a:cs typeface="Times New Roman" pitchFamily="18" charset="0"/>
            </a:endParaRPr>
          </a:p>
          <a:p>
            <a:pPr marL="342900" lvl="0" indent="-342900">
              <a:buFont typeface="Arial" pitchFamily="34" charset="0"/>
              <a:buChar char="•"/>
            </a:pPr>
            <a:r>
              <a:rPr lang="en-IN" sz="2300" dirty="0">
                <a:latin typeface="Times New Roman" pitchFamily="18" charset="0"/>
                <a:cs typeface="Times New Roman" pitchFamily="18" charset="0"/>
              </a:rPr>
              <a:t>Cannot use a key word.</a:t>
            </a:r>
            <a:endParaRPr lang="en-US" sz="2300" dirty="0">
              <a:latin typeface="Times New Roman" pitchFamily="18" charset="0"/>
              <a:cs typeface="Times New Roman" pitchFamily="18" charset="0"/>
            </a:endParaRPr>
          </a:p>
          <a:p>
            <a:pPr marL="342900" indent="-342900">
              <a:buFont typeface="Arial" pitchFamily="34" charset="0"/>
              <a:buChar char="•"/>
            </a:pPr>
            <a:r>
              <a:rPr lang="en-IN" sz="2300" dirty="0">
                <a:latin typeface="Times New Roman" pitchFamily="18" charset="0"/>
                <a:cs typeface="Times New Roman" pitchFamily="18" charset="0"/>
              </a:rPr>
              <a:t>Must not contain white space</a:t>
            </a:r>
            <a:endParaRPr lang="en-US" sz="2300" dirty="0">
              <a:latin typeface="Times New Roman" pitchFamily="18" charset="0"/>
              <a:cs typeface="Times New Roman" pitchFamily="18" charset="0"/>
            </a:endParaRPr>
          </a:p>
        </p:txBody>
      </p:sp>
    </p:spTree>
    <p:extLst>
      <p:ext uri="{BB962C8B-B14F-4D97-AF65-F5344CB8AC3E}">
        <p14:creationId xmlns:p14="http://schemas.microsoft.com/office/powerpoint/2010/main" xmlns="" val="40005899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33400" y="1066800"/>
            <a:ext cx="8083550" cy="4801314"/>
          </a:xfrm>
        </p:spPr>
        <p:txBody>
          <a:bodyPr/>
          <a:lstStyle/>
          <a:p>
            <a:r>
              <a:rPr lang="en-IN" b="1" dirty="0">
                <a:latin typeface="Times New Roman" pitchFamily="18" charset="0"/>
                <a:cs typeface="Times New Roman" pitchFamily="18" charset="0"/>
              </a:rPr>
              <a:t>Constants</a:t>
            </a:r>
            <a:endParaRPr lang="en-US" dirty="0">
              <a:latin typeface="Times New Roman" pitchFamily="18" charset="0"/>
              <a:cs typeface="Times New Roman" pitchFamily="18" charset="0"/>
            </a:endParaRPr>
          </a:p>
          <a:p>
            <a:r>
              <a:rPr lang="en-IN" dirty="0">
                <a:latin typeface="Times New Roman" pitchFamily="18" charset="0"/>
                <a:cs typeface="Times New Roman" pitchFamily="18" charset="0"/>
              </a:rPr>
              <a:t>Constants in C has a fixed value which do not change during execution of a programme.  There  are several types of constant such as integer constant and Real Constants.  Integer constants means sequence of digits.  </a:t>
            </a:r>
            <a:r>
              <a:rPr lang="en-IN" dirty="0" err="1">
                <a:latin typeface="Times New Roman" pitchFamily="18" charset="0"/>
                <a:cs typeface="Times New Roman" pitchFamily="18" charset="0"/>
              </a:rPr>
              <a:t>Eg</a:t>
            </a:r>
            <a:r>
              <a:rPr lang="en-IN" dirty="0">
                <a:latin typeface="Times New Roman" pitchFamily="18" charset="0"/>
                <a:cs typeface="Times New Roman" pitchFamily="18" charset="0"/>
              </a:rPr>
              <a:t>.  123,  -321, 0  etc.  </a:t>
            </a:r>
            <a:endParaRPr lang="en-IN"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Strings</a:t>
            </a:r>
            <a:endParaRPr lang="en-US" b="1" dirty="0">
              <a:latin typeface="Times New Roman" pitchFamily="18" charset="0"/>
              <a:cs typeface="Times New Roman" pitchFamily="18" charset="0"/>
            </a:endParaRPr>
          </a:p>
          <a:p>
            <a:r>
              <a:rPr lang="en-IN" dirty="0">
                <a:latin typeface="Times New Roman" pitchFamily="18" charset="0"/>
                <a:cs typeface="Times New Roman" pitchFamily="18" charset="0"/>
              </a:rPr>
              <a:t>Single   Character constant means a single character enclosed with in a pair of single quote marks.   </a:t>
            </a:r>
            <a:r>
              <a:rPr lang="en-IN" dirty="0" err="1">
                <a:latin typeface="Times New Roman" pitchFamily="18" charset="0"/>
                <a:cs typeface="Times New Roman" pitchFamily="18" charset="0"/>
              </a:rPr>
              <a:t>Eg</a:t>
            </a:r>
            <a:r>
              <a:rPr lang="en-IN" dirty="0">
                <a:latin typeface="Times New Roman" pitchFamily="18" charset="0"/>
                <a:cs typeface="Times New Roman" pitchFamily="18" charset="0"/>
              </a:rPr>
              <a:t>  ‘5’ ,  ‘X’ ,  ‘;’  For this the output will be in ASCII values  the character which is quoted with single marks.</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8465933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7470" y="15240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2329942" y="299973"/>
            <a:ext cx="4442735" cy="875240"/>
          </a:xfrm>
          <a:prstGeom prst="rect">
            <a:avLst/>
          </a:prstGeom>
        </p:spPr>
        <p:txBody>
          <a:bodyPr vert="horz" wrap="square" lIns="0" tIns="13335" rIns="0" bIns="0" rtlCol="0">
            <a:spAutoFit/>
          </a:bodyPr>
          <a:lstStyle/>
          <a:p>
            <a:pPr marL="12700">
              <a:lnSpc>
                <a:spcPct val="100000"/>
              </a:lnSpc>
              <a:spcBef>
                <a:spcPts val="105"/>
              </a:spcBef>
            </a:pPr>
            <a:r>
              <a:rPr lang="en-US" sz="2800" dirty="0" smtClean="0"/>
              <a:t/>
            </a:r>
            <a:br>
              <a:rPr lang="en-US" sz="2800" dirty="0" smtClean="0"/>
            </a:br>
            <a:r>
              <a:rPr lang="en-US" sz="2800" dirty="0" smtClean="0"/>
              <a:t>TYPES OF CONSTANTS</a:t>
            </a:r>
            <a:endParaRPr sz="2800" dirty="0"/>
          </a:p>
        </p:txBody>
      </p:sp>
      <p:sp>
        <p:nvSpPr>
          <p:cNvPr id="8" name="object 8"/>
          <p:cNvSpPr txBox="1"/>
          <p:nvPr/>
        </p:nvSpPr>
        <p:spPr>
          <a:xfrm>
            <a:off x="535940" y="1459738"/>
            <a:ext cx="8227060" cy="5966377"/>
          </a:xfrm>
          <a:prstGeom prst="rect">
            <a:avLst/>
          </a:prstGeom>
        </p:spPr>
        <p:txBody>
          <a:bodyPr vert="horz" wrap="square" lIns="0" tIns="13335" rIns="0" bIns="0" rtlCol="0">
            <a:spAutoFit/>
          </a:bodyPr>
          <a:lstStyle/>
          <a:p>
            <a:r>
              <a:rPr lang="en-IN" sz="2400" b="1" dirty="0">
                <a:latin typeface="Times New Roman" pitchFamily="18" charset="0"/>
                <a:cs typeface="Times New Roman" pitchFamily="18" charset="0"/>
              </a:rPr>
              <a:t>Real  constants</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r>
              <a:rPr lang="en-IN" sz="2400" dirty="0" smtClean="0">
                <a:latin typeface="Times New Roman" pitchFamily="18" charset="0"/>
                <a:cs typeface="Times New Roman" pitchFamily="18" charset="0"/>
              </a:rPr>
              <a:t>It consists </a:t>
            </a:r>
            <a:r>
              <a:rPr lang="en-IN" sz="2400" dirty="0">
                <a:latin typeface="Times New Roman" pitchFamily="18" charset="0"/>
                <a:cs typeface="Times New Roman" pitchFamily="18" charset="0"/>
              </a:rPr>
              <a:t>of numbers containing fractional parts like 17.548.  It has whole number followed by a decimal point and the fractional part.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215.0, 9.5.</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In exponent form mantissa exponent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0.65e4,  3.18e3  etc.</a:t>
            </a:r>
            <a:endParaRPr lang="en-US" sz="2400" dirty="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r>
              <a:rPr lang="en-IN" sz="2400" b="1" dirty="0" smtClean="0">
                <a:latin typeface="Times New Roman" pitchFamily="18" charset="0"/>
                <a:cs typeface="Times New Roman" pitchFamily="18" charset="0"/>
              </a:rPr>
              <a:t>Single   </a:t>
            </a:r>
            <a:r>
              <a:rPr lang="en-IN" sz="2400" b="1" dirty="0">
                <a:latin typeface="Times New Roman" pitchFamily="18" charset="0"/>
                <a:cs typeface="Times New Roman" pitchFamily="18" charset="0"/>
              </a:rPr>
              <a:t>Character </a:t>
            </a:r>
            <a:r>
              <a:rPr lang="en-IN" sz="2400" b="1" dirty="0" smtClean="0">
                <a:latin typeface="Times New Roman" pitchFamily="18" charset="0"/>
                <a:cs typeface="Times New Roman" pitchFamily="18" charset="0"/>
              </a:rPr>
              <a:t>constants.</a:t>
            </a:r>
            <a:r>
              <a:rPr lang="en-IN" sz="2400" dirty="0" smtClean="0">
                <a:latin typeface="Times New Roman" pitchFamily="18" charset="0"/>
                <a:cs typeface="Times New Roman" pitchFamily="18" charset="0"/>
              </a:rPr>
              <a:t> </a:t>
            </a:r>
          </a:p>
          <a:p>
            <a:r>
              <a:rPr lang="en-IN" sz="2400" dirty="0" smtClean="0">
                <a:latin typeface="Times New Roman" pitchFamily="18" charset="0"/>
                <a:cs typeface="Times New Roman" pitchFamily="18" charset="0"/>
              </a:rPr>
              <a:t>It means </a:t>
            </a:r>
            <a:r>
              <a:rPr lang="en-IN" sz="2400" dirty="0">
                <a:latin typeface="Times New Roman" pitchFamily="18" charset="0"/>
                <a:cs typeface="Times New Roman" pitchFamily="18" charset="0"/>
              </a:rPr>
              <a:t>a single character enclosed with in a pair of single quote marks.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‘5’ ,  ‘X’ ,  ‘;’  For this the output will be in ASCII values  the character which is quoted with single marks.</a:t>
            </a:r>
            <a:endParaRPr lang="en-US" sz="2400" dirty="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r>
              <a:rPr lang="en-IN" sz="2400" b="1" dirty="0" smtClean="0">
                <a:latin typeface="Times New Roman" pitchFamily="18" charset="0"/>
                <a:cs typeface="Times New Roman" pitchFamily="18" charset="0"/>
              </a:rPr>
              <a:t>String </a:t>
            </a:r>
            <a:r>
              <a:rPr lang="en-IN" sz="2400" b="1" dirty="0">
                <a:latin typeface="Times New Roman" pitchFamily="18" charset="0"/>
                <a:cs typeface="Times New Roman" pitchFamily="18" charset="0"/>
              </a:rPr>
              <a:t>Constants</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It is sequence of characters enclosed in double quotes.  Which is printed the output results as it is given .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Helllo</a:t>
            </a:r>
            <a:r>
              <a:rPr lang="en-IN" sz="2400" dirty="0">
                <a:latin typeface="Times New Roman" pitchFamily="18" charset="0"/>
                <a:cs typeface="Times New Roman" pitchFamily="18" charset="0"/>
              </a:rPr>
              <a:t>”,  “1987” , “?”.  </a:t>
            </a:r>
            <a:endParaRPr lang="en-US" sz="2400" dirty="0">
              <a:latin typeface="Times New Roman" pitchFamily="18" charset="0"/>
              <a:cs typeface="Times New Roman" pitchFamily="18" charset="0"/>
            </a:endParaRPr>
          </a:p>
          <a:p>
            <a:pPr marL="286385" marR="5080" indent="-274320">
              <a:lnSpc>
                <a:spcPct val="100000"/>
              </a:lnSpc>
              <a:spcBef>
                <a:spcPts val="105"/>
              </a:spcBef>
              <a:buClr>
                <a:srgbClr val="0AD0D9"/>
              </a:buClr>
              <a:buSzPct val="94230"/>
              <a:buFont typeface="Arial"/>
              <a:buChar char="•"/>
              <a:tabLst>
                <a:tab pos="286385" algn="l"/>
                <a:tab pos="287020" algn="l"/>
              </a:tabLst>
            </a:pPr>
            <a:endParaRPr sz="2600" dirty="0">
              <a:latin typeface="Georgia"/>
              <a:cs typeface="Georgia"/>
            </a:endParaRPr>
          </a:p>
        </p:txBody>
      </p:sp>
    </p:spTree>
    <p:extLst>
      <p:ext uri="{BB962C8B-B14F-4D97-AF65-F5344CB8AC3E}">
        <p14:creationId xmlns:p14="http://schemas.microsoft.com/office/powerpoint/2010/main" xmlns="" val="1776349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30224" y="990600"/>
            <a:ext cx="8083550" cy="6001643"/>
          </a:xfrm>
        </p:spPr>
        <p:txBody>
          <a:bodyPr>
            <a:normAutofit lnSpcReduction="10000"/>
          </a:bodyPr>
          <a:lstStyle/>
          <a:p>
            <a:r>
              <a:rPr lang="en-IN" b="1" dirty="0"/>
              <a:t>Special  </a:t>
            </a:r>
            <a:r>
              <a:rPr lang="en-IN" b="1" dirty="0" smtClean="0"/>
              <a:t>symbols</a:t>
            </a:r>
          </a:p>
          <a:p>
            <a:endParaRPr lang="en-US" dirty="0"/>
          </a:p>
          <a:p>
            <a:r>
              <a:rPr lang="en-IN" dirty="0"/>
              <a:t>The symbols which are used in C language </a:t>
            </a:r>
            <a:endParaRPr lang="en-US" dirty="0"/>
          </a:p>
          <a:p>
            <a:r>
              <a:rPr lang="en-IN" dirty="0" smtClean="0"/>
              <a:t>[</a:t>
            </a:r>
          </a:p>
          <a:p>
            <a:r>
              <a:rPr lang="en-IN" dirty="0" smtClean="0"/>
              <a:t>]  </a:t>
            </a:r>
          </a:p>
          <a:p>
            <a:r>
              <a:rPr lang="en-IN" dirty="0" smtClean="0"/>
              <a:t>{</a:t>
            </a:r>
          </a:p>
          <a:p>
            <a:r>
              <a:rPr lang="en-IN" dirty="0" smtClean="0"/>
              <a:t>} </a:t>
            </a:r>
          </a:p>
          <a:p>
            <a:r>
              <a:rPr lang="en-IN" dirty="0" smtClean="0"/>
              <a:t>&amp; </a:t>
            </a:r>
          </a:p>
          <a:p>
            <a:r>
              <a:rPr lang="en-IN" dirty="0" smtClean="0"/>
              <a:t># </a:t>
            </a:r>
          </a:p>
          <a:p>
            <a:r>
              <a:rPr lang="en-IN" dirty="0" err="1" smtClean="0"/>
              <a:t>etc</a:t>
            </a:r>
            <a:endParaRPr lang="en-IN" dirty="0" smtClean="0"/>
          </a:p>
          <a:p>
            <a:endParaRPr lang="en-IN" dirty="0"/>
          </a:p>
          <a:p>
            <a:r>
              <a:rPr lang="en-IN" b="1" dirty="0" smtClean="0"/>
              <a:t>Operators</a:t>
            </a:r>
          </a:p>
          <a:p>
            <a:endParaRPr lang="en-US" b="1" dirty="0"/>
          </a:p>
          <a:p>
            <a:r>
              <a:rPr lang="en-IN" dirty="0"/>
              <a:t>+ </a:t>
            </a:r>
            <a:r>
              <a:rPr lang="en-IN" dirty="0" smtClean="0"/>
              <a:t> -  *  /  ^  </a:t>
            </a:r>
            <a:r>
              <a:rPr lang="en-IN" dirty="0"/>
              <a:t>%   etc.</a:t>
            </a:r>
            <a:endParaRPr lang="en-US" dirty="0"/>
          </a:p>
          <a:p>
            <a:endParaRPr lang="en-US" dirty="0"/>
          </a:p>
        </p:txBody>
      </p:sp>
    </p:spTree>
    <p:extLst>
      <p:ext uri="{BB962C8B-B14F-4D97-AF65-F5344CB8AC3E}">
        <p14:creationId xmlns:p14="http://schemas.microsoft.com/office/powerpoint/2010/main" xmlns="" val="2445255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4165"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sz="3000">
                <a:latin typeface="Times New Roman" pitchFamily="18" charset="0"/>
                <a:cs typeface="Times New Roman" pitchFamily="18" charset="0"/>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sz="3000">
                <a:latin typeface="Times New Roman" pitchFamily="18" charset="0"/>
                <a:cs typeface="Times New Roman" pitchFamily="18" charset="0"/>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sz="3000">
                <a:latin typeface="Times New Roman" pitchFamily="18" charset="0"/>
                <a:cs typeface="Times New Roman" pitchFamily="18" charset="0"/>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228600" y="1028923"/>
            <a:ext cx="8534400" cy="444352"/>
          </a:xfrm>
          <a:prstGeom prst="rect">
            <a:avLst/>
          </a:prstGeom>
        </p:spPr>
        <p:txBody>
          <a:bodyPr vert="horz" wrap="square" lIns="0" tIns="13335" rIns="0" bIns="0" rtlCol="0">
            <a:spAutoFit/>
          </a:bodyPr>
          <a:lstStyle/>
          <a:p>
            <a:pPr marL="12700" algn="ctr">
              <a:lnSpc>
                <a:spcPct val="100000"/>
              </a:lnSpc>
              <a:spcBef>
                <a:spcPts val="105"/>
              </a:spcBef>
              <a:tabLst>
                <a:tab pos="2686050" algn="l"/>
                <a:tab pos="4396105" algn="l"/>
              </a:tabLst>
            </a:pPr>
            <a:r>
              <a:rPr lang="en-US" sz="2400" spc="-5" dirty="0" smtClean="0">
                <a:solidFill>
                  <a:srgbClr val="000000"/>
                </a:solidFill>
                <a:latin typeface="Carlito"/>
                <a:cs typeface="Carlito"/>
              </a:rPr>
              <a:t>     </a:t>
            </a:r>
            <a:r>
              <a:rPr sz="2800" spc="-5" dirty="0" smtClean="0">
                <a:solidFill>
                  <a:srgbClr val="000000"/>
                </a:solidFill>
                <a:latin typeface="Times New Roman" pitchFamily="18" charset="0"/>
                <a:cs typeface="Times New Roman" pitchFamily="18" charset="0"/>
              </a:rPr>
              <a:t>CLAS</a:t>
            </a:r>
            <a:r>
              <a:rPr sz="2800" dirty="0" smtClean="0">
                <a:solidFill>
                  <a:srgbClr val="000000"/>
                </a:solidFill>
                <a:latin typeface="Times New Roman" pitchFamily="18" charset="0"/>
                <a:cs typeface="Times New Roman" pitchFamily="18" charset="0"/>
              </a:rPr>
              <a:t>S</a:t>
            </a:r>
            <a:r>
              <a:rPr lang="en-US" sz="2800" dirty="0" smtClean="0">
                <a:solidFill>
                  <a:srgbClr val="000000"/>
                </a:solidFill>
                <a:latin typeface="Times New Roman" pitchFamily="18" charset="0"/>
                <a:cs typeface="Times New Roman" pitchFamily="18" charset="0"/>
              </a:rPr>
              <a:t>   </a:t>
            </a:r>
            <a:r>
              <a:rPr sz="2800" dirty="0" smtClean="0">
                <a:solidFill>
                  <a:srgbClr val="000000"/>
                </a:solidFill>
                <a:latin typeface="Times New Roman" pitchFamily="18" charset="0"/>
                <a:cs typeface="Times New Roman" pitchFamily="18" charset="0"/>
              </a:rPr>
              <a:t>: </a:t>
            </a:r>
            <a:r>
              <a:rPr sz="2800" dirty="0" smtClean="0">
                <a:solidFill>
                  <a:srgbClr val="000000"/>
                </a:solidFill>
                <a:latin typeface="Times New Roman" pitchFamily="18" charset="0"/>
                <a:cs typeface="Times New Roman" pitchFamily="18" charset="0"/>
              </a:rPr>
              <a:t>I</a:t>
            </a:r>
            <a:r>
              <a:rPr lang="en-US" sz="2800" dirty="0" smtClean="0">
                <a:solidFill>
                  <a:srgbClr val="000000"/>
                </a:solidFill>
                <a:latin typeface="Times New Roman" pitchFamily="18" charset="0"/>
                <a:cs typeface="Times New Roman" pitchFamily="18" charset="0"/>
              </a:rPr>
              <a:t>I</a:t>
            </a:r>
            <a:r>
              <a:rPr sz="2800" spc="-10" dirty="0" smtClean="0">
                <a:solidFill>
                  <a:srgbClr val="000000"/>
                </a:solidFill>
                <a:latin typeface="Times New Roman" pitchFamily="18" charset="0"/>
                <a:cs typeface="Times New Roman" pitchFamily="18" charset="0"/>
              </a:rPr>
              <a:t> </a:t>
            </a:r>
            <a:r>
              <a:rPr sz="2800" dirty="0" smtClean="0">
                <a:solidFill>
                  <a:srgbClr val="000000"/>
                </a:solidFill>
                <a:latin typeface="Times New Roman" pitchFamily="18" charset="0"/>
                <a:cs typeface="Times New Roman" pitchFamily="18" charset="0"/>
              </a:rPr>
              <a:t>B</a:t>
            </a:r>
            <a:r>
              <a:rPr sz="2800" spc="-60" dirty="0" smtClean="0">
                <a:solidFill>
                  <a:srgbClr val="000000"/>
                </a:solidFill>
                <a:latin typeface="Times New Roman" pitchFamily="18" charset="0"/>
                <a:cs typeface="Times New Roman" pitchFamily="18" charset="0"/>
              </a:rPr>
              <a:t>.</a:t>
            </a:r>
            <a:r>
              <a:rPr lang="en-US" sz="2800" spc="-60" dirty="0" smtClean="0">
                <a:solidFill>
                  <a:srgbClr val="000000"/>
                </a:solidFill>
                <a:latin typeface="Times New Roman" pitchFamily="18" charset="0"/>
                <a:cs typeface="Times New Roman" pitchFamily="18" charset="0"/>
              </a:rPr>
              <a:t>Sc. </a:t>
            </a:r>
            <a:r>
              <a:rPr lang="en-US" sz="2800" spc="-60" dirty="0" smtClean="0">
                <a:solidFill>
                  <a:srgbClr val="000000"/>
                </a:solidFill>
                <a:latin typeface="Times New Roman" pitchFamily="18" charset="0"/>
                <a:cs typeface="Times New Roman" pitchFamily="18" charset="0"/>
              </a:rPr>
              <a:t>PHYSICS</a:t>
            </a:r>
            <a:endParaRPr sz="2800" dirty="0">
              <a:solidFill>
                <a:srgbClr val="000000"/>
              </a:solidFill>
              <a:latin typeface="Times New Roman" pitchFamily="18" charset="0"/>
              <a:cs typeface="Times New Roman" pitchFamily="18" charset="0"/>
            </a:endParaRPr>
          </a:p>
        </p:txBody>
      </p:sp>
      <p:sp>
        <p:nvSpPr>
          <p:cNvPr id="8" name="object 8"/>
          <p:cNvSpPr txBox="1"/>
          <p:nvPr/>
        </p:nvSpPr>
        <p:spPr>
          <a:xfrm>
            <a:off x="304801" y="3595496"/>
            <a:ext cx="7657464" cy="1613262"/>
          </a:xfrm>
          <a:prstGeom prst="rect">
            <a:avLst/>
          </a:prstGeom>
        </p:spPr>
        <p:txBody>
          <a:bodyPr vert="horz" wrap="square" lIns="0" tIns="12700" rIns="0" bIns="0" rtlCol="0">
            <a:spAutoFit/>
          </a:bodyPr>
          <a:lstStyle/>
          <a:p>
            <a:pPr marL="12700" algn="ctr">
              <a:lnSpc>
                <a:spcPct val="100000"/>
              </a:lnSpc>
              <a:spcBef>
                <a:spcPts val="100"/>
              </a:spcBef>
            </a:pPr>
            <a:r>
              <a:rPr sz="2800" b="1" spc="-10" dirty="0">
                <a:latin typeface="Times New Roman" pitchFamily="18" charset="0"/>
                <a:cs typeface="Times New Roman" pitchFamily="18" charset="0"/>
              </a:rPr>
              <a:t>SUBJECT </a:t>
            </a:r>
            <a:r>
              <a:rPr sz="2800" b="1" dirty="0">
                <a:latin typeface="Times New Roman" pitchFamily="18" charset="0"/>
                <a:cs typeface="Times New Roman" pitchFamily="18" charset="0"/>
              </a:rPr>
              <a:t>NAME : </a:t>
            </a:r>
            <a:r>
              <a:rPr lang="en-US" sz="2800" b="1" dirty="0" smtClean="0">
                <a:latin typeface="Times New Roman" pitchFamily="18" charset="0"/>
                <a:cs typeface="Times New Roman" pitchFamily="18" charset="0"/>
              </a:rPr>
              <a:t>PROGRAMMING IN C</a:t>
            </a:r>
            <a:endParaRPr sz="2800" dirty="0">
              <a:latin typeface="Times New Roman" pitchFamily="18" charset="0"/>
              <a:cs typeface="Times New Roman" pitchFamily="18" charset="0"/>
            </a:endParaRPr>
          </a:p>
          <a:p>
            <a:pPr>
              <a:lnSpc>
                <a:spcPct val="100000"/>
              </a:lnSpc>
              <a:spcBef>
                <a:spcPts val="5"/>
              </a:spcBef>
            </a:pPr>
            <a:endParaRPr sz="4400" dirty="0">
              <a:latin typeface="Carlito"/>
              <a:cs typeface="Carlito"/>
            </a:endParaRPr>
          </a:p>
          <a:p>
            <a:pPr marL="12700" algn="ctr">
              <a:lnSpc>
                <a:spcPct val="100000"/>
              </a:lnSpc>
              <a:tabLst>
                <a:tab pos="2661920" algn="l"/>
              </a:tabLst>
            </a:pPr>
            <a:endParaRP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6857998"/>
          </a:xfrm>
          <a:prstGeom prst="rect">
            <a:avLst/>
          </a:prstGeom>
          <a:blipFill>
            <a:blip r:embed="rId5"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8" name="object 8"/>
          <p:cNvSpPr txBox="1"/>
          <p:nvPr/>
        </p:nvSpPr>
        <p:spPr>
          <a:xfrm>
            <a:off x="535940" y="1327149"/>
            <a:ext cx="7263765" cy="5564985"/>
          </a:xfrm>
          <a:prstGeom prst="rect">
            <a:avLst/>
          </a:prstGeom>
        </p:spPr>
        <p:txBody>
          <a:bodyPr vert="horz" wrap="square" lIns="0" tIns="12065" rIns="0" bIns="0" rtlCol="0">
            <a:spAutoFit/>
          </a:bodyPr>
          <a:lstStyle/>
          <a:p>
            <a:r>
              <a:rPr lang="en-IN" sz="2400" b="1" dirty="0" smtClean="0"/>
              <a:t>Importance </a:t>
            </a:r>
            <a:r>
              <a:rPr lang="en-IN" sz="2400" b="1" dirty="0"/>
              <a:t>of   C language </a:t>
            </a:r>
            <a:endParaRPr lang="en-IN" sz="2400" b="1" dirty="0" smtClean="0"/>
          </a:p>
          <a:p>
            <a:endParaRPr lang="en-US" sz="2400" dirty="0"/>
          </a:p>
          <a:p>
            <a:pPr marL="342900" indent="-342900">
              <a:buFont typeface="Arial" pitchFamily="34" charset="0"/>
              <a:buChar char="•"/>
            </a:pPr>
            <a:r>
              <a:rPr lang="en-IN" sz="2400" dirty="0">
                <a:latin typeface="Times New Roman" pitchFamily="18" charset="0"/>
                <a:cs typeface="Times New Roman" pitchFamily="18" charset="0"/>
              </a:rPr>
              <a:t>C has many desirable qualities </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It is a Robust language . </a:t>
            </a:r>
            <a:r>
              <a:rPr lang="en-IN" sz="2400" dirty="0" smtClean="0">
                <a:latin typeface="Times New Roman" pitchFamily="18" charset="0"/>
                <a:cs typeface="Times New Roman" pitchFamily="18" charset="0"/>
              </a:rPr>
              <a:t>W</a:t>
            </a:r>
            <a:r>
              <a:rPr lang="en-IN" sz="2400" dirty="0" smtClean="0">
                <a:latin typeface="Times New Roman" pitchFamily="18" charset="0"/>
                <a:cs typeface="Times New Roman" pitchFamily="18" charset="0"/>
              </a:rPr>
              <a:t>hich </a:t>
            </a:r>
            <a:r>
              <a:rPr lang="en-IN" sz="2400" dirty="0">
                <a:latin typeface="Times New Roman" pitchFamily="18" charset="0"/>
                <a:cs typeface="Times New Roman" pitchFamily="18" charset="0"/>
              </a:rPr>
              <a:t>has  set of built-in functions .</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It is an efficient and fast .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has variety of data types and powerful operators.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There </a:t>
            </a:r>
            <a:r>
              <a:rPr lang="en-IN" sz="2400" dirty="0">
                <a:latin typeface="Times New Roman" pitchFamily="18" charset="0"/>
                <a:cs typeface="Times New Roman" pitchFamily="18" charset="0"/>
              </a:rPr>
              <a:t>are only 32 key words in  C.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is highly </a:t>
            </a:r>
            <a:r>
              <a:rPr lang="en-IN" sz="2400" dirty="0" smtClean="0">
                <a:latin typeface="Times New Roman" pitchFamily="18" charset="0"/>
                <a:cs typeface="Times New Roman" pitchFamily="18" charset="0"/>
              </a:rPr>
              <a:t>portable. </a:t>
            </a:r>
            <a:r>
              <a:rPr lang="en-IN" sz="2400" dirty="0">
                <a:latin typeface="Times New Roman" pitchFamily="18" charset="0"/>
                <a:cs typeface="Times New Roman" pitchFamily="18" charset="0"/>
              </a:rPr>
              <a:t>It is well suited for structure programming .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has an ability to </a:t>
            </a:r>
            <a:r>
              <a:rPr lang="en-IN" sz="2400" dirty="0" smtClean="0">
                <a:latin typeface="Times New Roman" pitchFamily="18" charset="0"/>
                <a:cs typeface="Times New Roman" pitchFamily="18" charset="0"/>
              </a:rPr>
              <a:t>extends </a:t>
            </a:r>
            <a:r>
              <a:rPr lang="en-IN" sz="2400" dirty="0">
                <a:latin typeface="Times New Roman" pitchFamily="18" charset="0"/>
                <a:cs typeface="Times New Roman" pitchFamily="18" charset="0"/>
              </a:rPr>
              <a:t>itself.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Here </a:t>
            </a:r>
            <a:r>
              <a:rPr lang="en-IN" sz="2400" dirty="0">
                <a:latin typeface="Times New Roman" pitchFamily="18" charset="0"/>
                <a:cs typeface="Times New Roman" pitchFamily="18" charset="0"/>
              </a:rPr>
              <a:t>the programming task becomes  simple because of large number of functions. </a:t>
            </a:r>
            <a:endParaRPr lang="en-IN" sz="2400" dirty="0" smtClean="0">
              <a:latin typeface="Times New Roman" pitchFamily="18" charset="0"/>
              <a:cs typeface="Times New Roman" pitchFamily="18" charset="0"/>
            </a:endParaRPr>
          </a:p>
          <a:p>
            <a:pPr marL="342900" indent="-342900">
              <a:buFont typeface="Arial" pitchFamily="34" charset="0"/>
              <a:buChar char="•"/>
            </a:pPr>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is a case sensitive language</a:t>
            </a:r>
            <a:endParaRPr lang="en-US" sz="2400" dirty="0">
              <a:latin typeface="Times New Roman" pitchFamily="18" charset="0"/>
              <a:cs typeface="Times New Roman" pitchFamily="18" charset="0"/>
            </a:endParaRPr>
          </a:p>
          <a:p>
            <a:pPr marL="355600" indent="-342900">
              <a:lnSpc>
                <a:spcPct val="100000"/>
              </a:lnSpc>
              <a:spcBef>
                <a:spcPts val="95"/>
              </a:spcBef>
              <a:buClr>
                <a:srgbClr val="0AD0D9"/>
              </a:buClr>
              <a:buSzPct val="93181"/>
              <a:buFont typeface="Arial" pitchFamily="34" charset="0"/>
              <a:buChar char="•"/>
              <a:tabLst>
                <a:tab pos="286385" algn="l"/>
                <a:tab pos="287020" algn="l"/>
              </a:tabLst>
            </a:pPr>
            <a:endParaRPr sz="2400" dirty="0">
              <a:latin typeface="Georgia"/>
              <a:cs typeface="Georgi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579628"/>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2461005" y="877570"/>
            <a:ext cx="4220845" cy="505908"/>
          </a:xfrm>
          <a:prstGeom prst="rect">
            <a:avLst/>
          </a:prstGeom>
        </p:spPr>
        <p:txBody>
          <a:bodyPr vert="horz" wrap="square" lIns="0" tIns="13335" rIns="0" bIns="0" rtlCol="0">
            <a:spAutoFit/>
          </a:bodyPr>
          <a:lstStyle/>
          <a:p>
            <a:pPr marL="12700">
              <a:lnSpc>
                <a:spcPct val="100000"/>
              </a:lnSpc>
              <a:spcBef>
                <a:spcPts val="105"/>
              </a:spcBef>
            </a:pPr>
            <a:r>
              <a:rPr lang="en-IN" dirty="0"/>
              <a:t>Constants</a:t>
            </a:r>
            <a:endParaRPr dirty="0"/>
          </a:p>
        </p:txBody>
      </p:sp>
      <p:sp>
        <p:nvSpPr>
          <p:cNvPr id="8" name="object 8"/>
          <p:cNvSpPr txBox="1"/>
          <p:nvPr/>
        </p:nvSpPr>
        <p:spPr>
          <a:xfrm>
            <a:off x="535940" y="1444497"/>
            <a:ext cx="8078470" cy="4340291"/>
          </a:xfrm>
          <a:prstGeom prst="rect">
            <a:avLst/>
          </a:prstGeom>
        </p:spPr>
        <p:txBody>
          <a:bodyPr vert="horz" wrap="square" lIns="0" tIns="13335" rIns="0" bIns="0" rtlCol="0">
            <a:spAutoFit/>
          </a:bodyPr>
          <a:lstStyle/>
          <a:p>
            <a:pPr marL="12700" algn="just">
              <a:spcBef>
                <a:spcPts val="105"/>
              </a:spcBef>
            </a:pPr>
            <a:r>
              <a:rPr lang="en-IN" sz="2800" dirty="0" smtClean="0"/>
              <a:t>                        </a:t>
            </a:r>
          </a:p>
          <a:p>
            <a:pPr marL="12700" algn="just">
              <a:spcBef>
                <a:spcPts val="105"/>
              </a:spcBef>
            </a:pPr>
            <a:endParaRPr lang="en-IN" sz="2800" dirty="0">
              <a:latin typeface="Times New Roman" pitchFamily="18" charset="0"/>
              <a:cs typeface="Times New Roman" pitchFamily="18" charset="0"/>
            </a:endParaRPr>
          </a:p>
          <a:p>
            <a:pPr marL="12700" algn="just">
              <a:spcBef>
                <a:spcPts val="105"/>
              </a:spcBef>
            </a:pPr>
            <a:r>
              <a:rPr lang="en-IN" sz="2800" dirty="0" smtClean="0">
                <a:latin typeface="Times New Roman" pitchFamily="18" charset="0"/>
                <a:cs typeface="Times New Roman" pitchFamily="18" charset="0"/>
              </a:rPr>
              <a:t>                                 In </a:t>
            </a:r>
            <a:r>
              <a:rPr lang="en-IN" sz="2800" dirty="0">
                <a:latin typeface="Times New Roman" pitchFamily="18" charset="0"/>
                <a:cs typeface="Times New Roman" pitchFamily="18" charset="0"/>
              </a:rPr>
              <a:t>C has a fixed value which do not change during execution of a </a:t>
            </a:r>
            <a:r>
              <a:rPr lang="en-IN" sz="2800" dirty="0" smtClean="0">
                <a:latin typeface="Times New Roman" pitchFamily="18" charset="0"/>
                <a:cs typeface="Times New Roman" pitchFamily="18" charset="0"/>
              </a:rPr>
              <a:t>program.  </a:t>
            </a:r>
            <a:r>
              <a:rPr lang="en-IN" sz="2800" dirty="0">
                <a:latin typeface="Times New Roman" pitchFamily="18" charset="0"/>
                <a:cs typeface="Times New Roman" pitchFamily="18" charset="0"/>
              </a:rPr>
              <a:t>There  are several types of constant such as integer constant and Real Constants.  Integer constants means sequence of digits.  </a:t>
            </a:r>
            <a:endParaRPr lang="en-IN" sz="2800" dirty="0" smtClean="0">
              <a:latin typeface="Times New Roman" pitchFamily="18" charset="0"/>
              <a:cs typeface="Times New Roman" pitchFamily="18" charset="0"/>
            </a:endParaRPr>
          </a:p>
          <a:p>
            <a:pPr marL="12700" algn="just">
              <a:spcBef>
                <a:spcPts val="105"/>
              </a:spcBef>
            </a:pPr>
            <a:endParaRPr lang="en-IN" sz="2800" dirty="0">
              <a:latin typeface="Times New Roman" pitchFamily="18" charset="0"/>
              <a:cs typeface="Times New Roman" pitchFamily="18" charset="0"/>
            </a:endParaRPr>
          </a:p>
          <a:p>
            <a:pPr marL="12700" algn="just">
              <a:spcBef>
                <a:spcPts val="105"/>
              </a:spcBef>
            </a:pPr>
            <a:r>
              <a:rPr lang="en-IN" sz="2800" dirty="0" err="1" smtClean="0">
                <a:latin typeface="Times New Roman" pitchFamily="18" charset="0"/>
                <a:cs typeface="Times New Roman" pitchFamily="18" charset="0"/>
              </a:rPr>
              <a:t>Eg</a:t>
            </a:r>
            <a:r>
              <a:rPr lang="en-IN" sz="2800" dirty="0">
                <a:latin typeface="Times New Roman" pitchFamily="18" charset="0"/>
                <a:cs typeface="Times New Roman" pitchFamily="18" charset="0"/>
              </a:rPr>
              <a:t>.  123,  -321, 0  etc.  </a:t>
            </a:r>
            <a:endParaRPr lang="en-US" sz="2800" dirty="0">
              <a:latin typeface="Times New Roman" pitchFamily="18" charset="0"/>
              <a:cs typeface="Times New Roman" pitchFamily="18" charset="0"/>
            </a:endParaRPr>
          </a:p>
          <a:p>
            <a:pPr marL="12700" algn="just">
              <a:lnSpc>
                <a:spcPct val="100000"/>
              </a:lnSpc>
              <a:spcBef>
                <a:spcPts val="105"/>
              </a:spcBef>
            </a:pPr>
            <a:endParaRPr sz="2500" dirty="0">
              <a:latin typeface="Georgia"/>
              <a:cs typeface="Georgi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7470" y="15240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2329942" y="299973"/>
            <a:ext cx="4442735" cy="875240"/>
          </a:xfrm>
          <a:prstGeom prst="rect">
            <a:avLst/>
          </a:prstGeom>
        </p:spPr>
        <p:txBody>
          <a:bodyPr vert="horz" wrap="square" lIns="0" tIns="13335" rIns="0" bIns="0" rtlCol="0">
            <a:spAutoFit/>
          </a:bodyPr>
          <a:lstStyle/>
          <a:p>
            <a:pPr marL="12700">
              <a:lnSpc>
                <a:spcPct val="100000"/>
              </a:lnSpc>
              <a:spcBef>
                <a:spcPts val="105"/>
              </a:spcBef>
            </a:pPr>
            <a:r>
              <a:rPr lang="en-US" sz="2800" dirty="0" smtClean="0"/>
              <a:t/>
            </a:r>
            <a:br>
              <a:rPr lang="en-US" sz="2800" dirty="0" smtClean="0"/>
            </a:br>
            <a:r>
              <a:rPr lang="en-US" sz="2800" dirty="0" smtClean="0"/>
              <a:t>TYPES OF CONSTANTS</a:t>
            </a:r>
            <a:endParaRPr sz="2800" dirty="0"/>
          </a:p>
        </p:txBody>
      </p:sp>
      <p:sp>
        <p:nvSpPr>
          <p:cNvPr id="8" name="object 8"/>
          <p:cNvSpPr txBox="1"/>
          <p:nvPr/>
        </p:nvSpPr>
        <p:spPr>
          <a:xfrm>
            <a:off x="535940" y="1459738"/>
            <a:ext cx="8227060" cy="5966377"/>
          </a:xfrm>
          <a:prstGeom prst="rect">
            <a:avLst/>
          </a:prstGeom>
        </p:spPr>
        <p:txBody>
          <a:bodyPr vert="horz" wrap="square" lIns="0" tIns="13335" rIns="0" bIns="0" rtlCol="0">
            <a:spAutoFit/>
          </a:bodyPr>
          <a:lstStyle/>
          <a:p>
            <a:r>
              <a:rPr lang="en-IN" sz="2400" b="1" dirty="0">
                <a:latin typeface="Times New Roman" pitchFamily="18" charset="0"/>
                <a:cs typeface="Times New Roman" pitchFamily="18" charset="0"/>
              </a:rPr>
              <a:t>Real  constants</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r>
              <a:rPr lang="en-IN" sz="2400" dirty="0" smtClean="0">
                <a:latin typeface="Times New Roman" pitchFamily="18" charset="0"/>
                <a:cs typeface="Times New Roman" pitchFamily="18" charset="0"/>
              </a:rPr>
              <a:t>It consists </a:t>
            </a:r>
            <a:r>
              <a:rPr lang="en-IN" sz="2400" dirty="0">
                <a:latin typeface="Times New Roman" pitchFamily="18" charset="0"/>
                <a:cs typeface="Times New Roman" pitchFamily="18" charset="0"/>
              </a:rPr>
              <a:t>of numbers containing fractional parts like 17.548.  It has whole number followed by a decimal point and the fractional part.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215.0, 9.5.</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In exponent form mantissa exponent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0.65e4,  3.18e3  etc.</a:t>
            </a:r>
            <a:endParaRPr lang="en-US" sz="2400" dirty="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r>
              <a:rPr lang="en-IN" sz="2400" b="1" dirty="0" smtClean="0">
                <a:latin typeface="Times New Roman" pitchFamily="18" charset="0"/>
                <a:cs typeface="Times New Roman" pitchFamily="18" charset="0"/>
              </a:rPr>
              <a:t>Single   </a:t>
            </a:r>
            <a:r>
              <a:rPr lang="en-IN" sz="2400" b="1" dirty="0">
                <a:latin typeface="Times New Roman" pitchFamily="18" charset="0"/>
                <a:cs typeface="Times New Roman" pitchFamily="18" charset="0"/>
              </a:rPr>
              <a:t>Character </a:t>
            </a:r>
            <a:r>
              <a:rPr lang="en-IN" sz="2400" b="1" dirty="0" smtClean="0">
                <a:latin typeface="Times New Roman" pitchFamily="18" charset="0"/>
                <a:cs typeface="Times New Roman" pitchFamily="18" charset="0"/>
              </a:rPr>
              <a:t>constants.</a:t>
            </a:r>
            <a:r>
              <a:rPr lang="en-IN" sz="2400" dirty="0" smtClean="0">
                <a:latin typeface="Times New Roman" pitchFamily="18" charset="0"/>
                <a:cs typeface="Times New Roman" pitchFamily="18" charset="0"/>
              </a:rPr>
              <a:t> </a:t>
            </a:r>
          </a:p>
          <a:p>
            <a:r>
              <a:rPr lang="en-IN" sz="2400" dirty="0" smtClean="0">
                <a:latin typeface="Times New Roman" pitchFamily="18" charset="0"/>
                <a:cs typeface="Times New Roman" pitchFamily="18" charset="0"/>
              </a:rPr>
              <a:t>It means </a:t>
            </a:r>
            <a:r>
              <a:rPr lang="en-IN" sz="2400" dirty="0">
                <a:latin typeface="Times New Roman" pitchFamily="18" charset="0"/>
                <a:cs typeface="Times New Roman" pitchFamily="18" charset="0"/>
              </a:rPr>
              <a:t>a single character enclosed with in a pair of single quote marks.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‘5’ ,  ‘X’ ,  ‘;’  For this the output will be in ASCII values  the character which is quoted with single marks.</a:t>
            </a:r>
            <a:endParaRPr lang="en-US" sz="2400" dirty="0">
              <a:latin typeface="Times New Roman" pitchFamily="18" charset="0"/>
              <a:cs typeface="Times New Roman" pitchFamily="18" charset="0"/>
            </a:endParaRPr>
          </a:p>
          <a:p>
            <a:endParaRPr lang="en-IN" sz="2400" b="1" dirty="0" smtClean="0">
              <a:latin typeface="Times New Roman" pitchFamily="18" charset="0"/>
              <a:cs typeface="Times New Roman" pitchFamily="18" charset="0"/>
            </a:endParaRPr>
          </a:p>
          <a:p>
            <a:r>
              <a:rPr lang="en-IN" sz="2400" b="1" dirty="0" smtClean="0">
                <a:latin typeface="Times New Roman" pitchFamily="18" charset="0"/>
                <a:cs typeface="Times New Roman" pitchFamily="18" charset="0"/>
              </a:rPr>
              <a:t>String </a:t>
            </a:r>
            <a:r>
              <a:rPr lang="en-IN" sz="2400" b="1" dirty="0">
                <a:latin typeface="Times New Roman" pitchFamily="18" charset="0"/>
                <a:cs typeface="Times New Roman" pitchFamily="18" charset="0"/>
              </a:rPr>
              <a:t>Constants</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It is sequence of characters enclosed in double quotes.  Which is printed the output results as it is given .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Helllo</a:t>
            </a:r>
            <a:r>
              <a:rPr lang="en-IN" sz="2400" dirty="0">
                <a:latin typeface="Times New Roman" pitchFamily="18" charset="0"/>
                <a:cs typeface="Times New Roman" pitchFamily="18" charset="0"/>
              </a:rPr>
              <a:t>”,  “1987” , “?”.  </a:t>
            </a:r>
            <a:endParaRPr lang="en-US" sz="2400" dirty="0">
              <a:latin typeface="Times New Roman" pitchFamily="18" charset="0"/>
              <a:cs typeface="Times New Roman" pitchFamily="18" charset="0"/>
            </a:endParaRPr>
          </a:p>
          <a:p>
            <a:pPr marL="286385" marR="5080" indent="-274320">
              <a:lnSpc>
                <a:spcPct val="100000"/>
              </a:lnSpc>
              <a:spcBef>
                <a:spcPts val="105"/>
              </a:spcBef>
              <a:buClr>
                <a:srgbClr val="0AD0D9"/>
              </a:buClr>
              <a:buSzPct val="94230"/>
              <a:buFont typeface="Arial"/>
              <a:buChar char="•"/>
              <a:tabLst>
                <a:tab pos="286385" algn="l"/>
                <a:tab pos="287020" algn="l"/>
              </a:tabLst>
            </a:pPr>
            <a:endParaRPr sz="2600" dirty="0">
              <a:latin typeface="Georgia"/>
              <a:cs typeface="Georgi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1953514" y="714501"/>
            <a:ext cx="5680075" cy="513715"/>
          </a:xfrm>
          <a:prstGeom prst="rect">
            <a:avLst/>
          </a:prstGeom>
        </p:spPr>
        <p:txBody>
          <a:bodyPr vert="horz" wrap="square" lIns="0" tIns="13335" rIns="0" bIns="0" rtlCol="0">
            <a:spAutoFit/>
          </a:bodyPr>
          <a:lstStyle/>
          <a:p>
            <a:pPr marL="12700" algn="ctr">
              <a:lnSpc>
                <a:spcPct val="100000"/>
              </a:lnSpc>
              <a:spcBef>
                <a:spcPts val="105"/>
              </a:spcBef>
            </a:pPr>
            <a:r>
              <a:rPr lang="en-US" spc="-80" dirty="0" smtClean="0"/>
              <a:t>VARIABLES</a:t>
            </a:r>
            <a:endParaRPr spc="-5" dirty="0"/>
          </a:p>
        </p:txBody>
      </p:sp>
      <p:sp>
        <p:nvSpPr>
          <p:cNvPr id="8" name="object 8"/>
          <p:cNvSpPr txBox="1"/>
          <p:nvPr/>
        </p:nvSpPr>
        <p:spPr>
          <a:xfrm>
            <a:off x="535940" y="1871433"/>
            <a:ext cx="7749540" cy="475130"/>
          </a:xfrm>
          <a:prstGeom prst="rect">
            <a:avLst/>
          </a:prstGeom>
        </p:spPr>
        <p:txBody>
          <a:bodyPr vert="horz" wrap="square" lIns="0" tIns="89535" rIns="0" bIns="0" rtlCol="0">
            <a:spAutoFit/>
          </a:bodyPr>
          <a:lstStyle/>
          <a:p>
            <a:pPr marL="287020" indent="-274320">
              <a:lnSpc>
                <a:spcPct val="100000"/>
              </a:lnSpc>
              <a:spcBef>
                <a:spcPts val="705"/>
              </a:spcBef>
              <a:buClr>
                <a:srgbClr val="0AD0D9"/>
              </a:buClr>
              <a:buSzPct val="94000"/>
              <a:buFont typeface="Arial"/>
              <a:buChar char="•"/>
              <a:tabLst>
                <a:tab pos="286385" algn="l"/>
                <a:tab pos="287020" algn="l"/>
              </a:tabLst>
            </a:pPr>
            <a:r>
              <a:rPr sz="2500" spc="-50" dirty="0" smtClean="0">
                <a:latin typeface="Georgia"/>
                <a:cs typeface="Georgia"/>
              </a:rPr>
              <a:t>.</a:t>
            </a:r>
            <a:endParaRPr sz="2500" dirty="0">
              <a:latin typeface="Georgia"/>
              <a:cs typeface="Georgia"/>
            </a:endParaRPr>
          </a:p>
        </p:txBody>
      </p:sp>
      <p:sp>
        <p:nvSpPr>
          <p:cNvPr id="9" name="Rectangle 8"/>
          <p:cNvSpPr/>
          <p:nvPr/>
        </p:nvSpPr>
        <p:spPr>
          <a:xfrm>
            <a:off x="381000" y="1447799"/>
            <a:ext cx="8534400" cy="5355312"/>
          </a:xfrm>
          <a:prstGeom prst="rect">
            <a:avLst/>
          </a:prstGeom>
        </p:spPr>
        <p:txBody>
          <a:bodyPr wrap="square">
            <a:spAutoFit/>
          </a:bodyPr>
          <a:lstStyle/>
          <a:p>
            <a:endParaRPr lang="en-IN" b="1" dirty="0" smtClean="0"/>
          </a:p>
          <a:p>
            <a:endParaRPr lang="en-US" dirty="0"/>
          </a:p>
          <a:p>
            <a:r>
              <a:rPr lang="en-IN" sz="2400" dirty="0" smtClean="0">
                <a:latin typeface="Times New Roman" pitchFamily="18" charset="0"/>
                <a:cs typeface="Times New Roman" pitchFamily="18" charset="0"/>
              </a:rPr>
              <a:t>         Variables </a:t>
            </a:r>
            <a:r>
              <a:rPr lang="en-IN" sz="2400" dirty="0">
                <a:latin typeface="Times New Roman" pitchFamily="18" charset="0"/>
                <a:cs typeface="Times New Roman" pitchFamily="18" charset="0"/>
              </a:rPr>
              <a:t>is a  data name that may  be used to store a data value.  It has change the values during the execution of a programme.  </a:t>
            </a:r>
            <a:r>
              <a:rPr lang="en-IN" sz="2400" dirty="0" err="1">
                <a:latin typeface="Times New Roman" pitchFamily="18" charset="0"/>
                <a:cs typeface="Times New Roman" pitchFamily="18" charset="0"/>
              </a:rPr>
              <a:t>Eg</a:t>
            </a:r>
            <a:r>
              <a:rPr lang="en-IN" sz="2400" dirty="0">
                <a:latin typeface="Times New Roman" pitchFamily="18" charset="0"/>
                <a:cs typeface="Times New Roman" pitchFamily="18" charset="0"/>
              </a:rPr>
              <a:t>.  Average,  Height., </a:t>
            </a:r>
            <a:r>
              <a:rPr lang="en-IN" sz="2400" dirty="0" err="1">
                <a:latin typeface="Times New Roman" pitchFamily="18" charset="0"/>
                <a:cs typeface="Times New Roman" pitchFamily="18" charset="0"/>
              </a:rPr>
              <a:t>T_raise</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It consists of letters</a:t>
            </a:r>
            <a:r>
              <a:rPr lang="en-IN" sz="2400" dirty="0" smtClean="0">
                <a:latin typeface="Times New Roman" pitchFamily="18" charset="0"/>
                <a:cs typeface="Times New Roman" pitchFamily="18" charset="0"/>
              </a:rPr>
              <a:t>, numbers </a:t>
            </a:r>
            <a:r>
              <a:rPr lang="en-IN" sz="2400" dirty="0">
                <a:latin typeface="Times New Roman" pitchFamily="18" charset="0"/>
                <a:cs typeface="Times New Roman" pitchFamily="18" charset="0"/>
              </a:rPr>
              <a:t>and Underscore (_) characters. </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r>
              <a:rPr lang="en-IN" sz="2400" b="1" dirty="0" smtClean="0">
                <a:latin typeface="Times New Roman" pitchFamily="18" charset="0"/>
                <a:cs typeface="Times New Roman" pitchFamily="18" charset="0"/>
              </a:rPr>
              <a:t>Rules</a:t>
            </a:r>
            <a:r>
              <a:rPr lang="en-IN"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 They must begin with a letter  underscore may be first character.</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  ANSI </a:t>
            </a:r>
            <a:r>
              <a:rPr lang="en-IN" sz="2400" dirty="0" smtClean="0">
                <a:latin typeface="Times New Roman" pitchFamily="18" charset="0"/>
                <a:cs typeface="Times New Roman" pitchFamily="18" charset="0"/>
              </a:rPr>
              <a:t>standard </a:t>
            </a:r>
            <a:r>
              <a:rPr lang="en-IN" sz="2400" dirty="0">
                <a:latin typeface="Times New Roman" pitchFamily="18" charset="0"/>
                <a:cs typeface="Times New Roman" pitchFamily="18" charset="0"/>
              </a:rPr>
              <a:t>recognizes a length 31 characters.  First </a:t>
            </a:r>
            <a:r>
              <a:rPr lang="en-IN" sz="2400" dirty="0" smtClean="0">
                <a:latin typeface="Times New Roman" pitchFamily="18" charset="0"/>
                <a:cs typeface="Times New Roman" pitchFamily="18" charset="0"/>
              </a:rPr>
              <a:t>   eight   characters </a:t>
            </a:r>
            <a:r>
              <a:rPr lang="en-IN" sz="2400" dirty="0">
                <a:latin typeface="Times New Roman" pitchFamily="18" charset="0"/>
                <a:cs typeface="Times New Roman" pitchFamily="18" charset="0"/>
              </a:rPr>
              <a:t>are significant </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 Upper case and Lower case are significant.</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 It should not be key word.</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 White space is not allowed.  </a:t>
            </a:r>
            <a:endParaRPr lang="en-US" sz="2400" dirty="0">
              <a:latin typeface="Times New Roman" pitchFamily="18" charset="0"/>
              <a:cs typeface="Times New Roman" pitchFamily="18" charset="0"/>
            </a:endParaRPr>
          </a:p>
          <a:p>
            <a:r>
              <a:rPr lang="en-IN" dirty="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916939" y="828801"/>
            <a:ext cx="7319645" cy="505908"/>
          </a:xfrm>
          <a:prstGeom prst="rect">
            <a:avLst/>
          </a:prstGeom>
        </p:spPr>
        <p:txBody>
          <a:bodyPr vert="horz" wrap="square" lIns="0" tIns="13335" rIns="0" bIns="0" rtlCol="0">
            <a:spAutoFit/>
          </a:bodyPr>
          <a:lstStyle/>
          <a:p>
            <a:pPr marL="2933065" marR="5080" indent="-2921000" algn="ctr">
              <a:lnSpc>
                <a:spcPct val="100000"/>
              </a:lnSpc>
              <a:spcBef>
                <a:spcPts val="105"/>
              </a:spcBef>
            </a:pPr>
            <a:r>
              <a:rPr lang="en-IN" dirty="0" err="1"/>
              <a:t>Trigraph</a:t>
            </a:r>
            <a:r>
              <a:rPr lang="en-IN" dirty="0"/>
              <a:t> characters</a:t>
            </a:r>
            <a:endParaRPr spc="-5" dirty="0"/>
          </a:p>
        </p:txBody>
      </p:sp>
      <p:sp>
        <p:nvSpPr>
          <p:cNvPr id="9" name="Rectangle 8"/>
          <p:cNvSpPr/>
          <p:nvPr/>
        </p:nvSpPr>
        <p:spPr>
          <a:xfrm>
            <a:off x="685800" y="2057400"/>
            <a:ext cx="7924800" cy="3046988"/>
          </a:xfrm>
          <a:prstGeom prst="rect">
            <a:avLst/>
          </a:prstGeom>
        </p:spPr>
        <p:txBody>
          <a:bodyPr wrap="square">
            <a:spAutoFit/>
          </a:bodyPr>
          <a:lstStyle/>
          <a:p>
            <a:r>
              <a:rPr lang="en-IN" sz="3200" dirty="0">
                <a:latin typeface="Times New Roman" pitchFamily="18" charset="0"/>
                <a:cs typeface="Times New Roman" pitchFamily="18" charset="0"/>
              </a:rPr>
              <a:t>The concept of </a:t>
            </a:r>
            <a:r>
              <a:rPr lang="en-IN" sz="3200" dirty="0" err="1">
                <a:latin typeface="Times New Roman" pitchFamily="18" charset="0"/>
                <a:cs typeface="Times New Roman" pitchFamily="18" charset="0"/>
              </a:rPr>
              <a:t>trigraph</a:t>
            </a:r>
            <a:r>
              <a:rPr lang="en-IN" sz="3200" dirty="0">
                <a:latin typeface="Times New Roman" pitchFamily="18" charset="0"/>
                <a:cs typeface="Times New Roman" pitchFamily="18" charset="0"/>
              </a:rPr>
              <a:t> sequence to provide  a way to enter certain characters that are not available on some key words.  Each  </a:t>
            </a:r>
            <a:r>
              <a:rPr lang="en-IN" sz="3200" dirty="0" err="1">
                <a:latin typeface="Times New Roman" pitchFamily="18" charset="0"/>
                <a:cs typeface="Times New Roman" pitchFamily="18" charset="0"/>
              </a:rPr>
              <a:t>trigraph</a:t>
            </a:r>
            <a:r>
              <a:rPr lang="en-IN" sz="3200" dirty="0">
                <a:latin typeface="Times New Roman" pitchFamily="18" charset="0"/>
                <a:cs typeface="Times New Roman" pitchFamily="18" charset="0"/>
              </a:rPr>
              <a:t> sequence consists of 3 characters  (Two question mark followed by another character). </a:t>
            </a:r>
            <a:r>
              <a:rPr lang="en-IN" sz="3200" dirty="0" err="1">
                <a:latin typeface="Times New Roman" pitchFamily="18" charset="0"/>
                <a:cs typeface="Times New Roman" pitchFamily="18" charset="0"/>
              </a:rPr>
              <a:t>Eg</a:t>
            </a:r>
            <a:r>
              <a:rPr lang="en-IN" sz="3200" dirty="0">
                <a:latin typeface="Times New Roman" pitchFamily="18" charset="0"/>
                <a:cs typeface="Times New Roman" pitchFamily="18" charset="0"/>
              </a:rPr>
              <a:t> ?? =  means  # number sign.  </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381000"/>
            <a:ext cx="9145590" cy="647923"/>
          </a:xfrm>
          <a:prstGeom prst="rect">
            <a:avLst/>
          </a:prstGeom>
          <a:blipFill>
            <a:blip r:embed="rId5" cstate="print"/>
            <a:stretch>
              <a:fillRect/>
            </a:stretch>
          </a:blipFill>
        </p:spPr>
        <p:txBody>
          <a:bodyPr wrap="square" lIns="0" tIns="0" rIns="0" bIns="0" rtlCol="0"/>
          <a:lstStyle/>
          <a:p>
            <a:pPr algn="ctr"/>
            <a:r>
              <a:rPr lang="en-IN" sz="3600" b="1" dirty="0" smtClean="0">
                <a:latin typeface="Times New Roman" pitchFamily="18" charset="0"/>
                <a:cs typeface="Times New Roman" pitchFamily="18" charset="0"/>
              </a:rPr>
              <a:t>Basic data types </a:t>
            </a:r>
            <a:endParaRPr lang="en-US" sz="3600" dirty="0">
              <a:latin typeface="Times New Roman" pitchFamily="18" charset="0"/>
              <a:cs typeface="Times New Roman" pitchFamily="18" charset="0"/>
            </a:endParaRPr>
          </a:p>
        </p:txBody>
      </p:sp>
      <p:sp>
        <p:nvSpPr>
          <p:cNvPr id="8" name="Rectangle 7"/>
          <p:cNvSpPr/>
          <p:nvPr/>
        </p:nvSpPr>
        <p:spPr>
          <a:xfrm>
            <a:off x="381000" y="1447800"/>
            <a:ext cx="8305800" cy="4893647"/>
          </a:xfrm>
          <a:prstGeom prst="rect">
            <a:avLst/>
          </a:prstGeom>
        </p:spPr>
        <p:txBody>
          <a:bodyPr wrap="square">
            <a:spAutoFit/>
          </a:bodyPr>
          <a:lstStyle/>
          <a:p>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variety of data types  in  C </a:t>
            </a:r>
            <a:r>
              <a:rPr lang="en-IN" sz="2400" dirty="0" smtClean="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Primary  or  Fundamental data types </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Derived data types.</a:t>
            </a:r>
            <a:endParaRPr lang="en-US" sz="2400" dirty="0">
              <a:latin typeface="Times New Roman" pitchFamily="18" charset="0"/>
              <a:cs typeface="Times New Roman" pitchFamily="18" charset="0"/>
            </a:endParaRPr>
          </a:p>
          <a:p>
            <a:pPr marL="342900" lvl="0" indent="-342900">
              <a:buFont typeface="Arial" pitchFamily="34" charset="0"/>
              <a:buChar char="•"/>
            </a:pPr>
            <a:r>
              <a:rPr lang="en-IN" sz="2400" dirty="0">
                <a:latin typeface="Times New Roman" pitchFamily="18" charset="0"/>
                <a:cs typeface="Times New Roman" pitchFamily="18" charset="0"/>
              </a:rPr>
              <a:t>User define data  types. </a:t>
            </a:r>
            <a:endParaRPr lang="en-US" sz="2400" dirty="0">
              <a:latin typeface="Times New Roman" pitchFamily="18" charset="0"/>
              <a:cs typeface="Times New Roman" pitchFamily="18" charset="0"/>
            </a:endParaRPr>
          </a:p>
          <a:p>
            <a:r>
              <a:rPr lang="en-IN" sz="2400" dirty="0" smtClean="0">
                <a:latin typeface="Times New Roman" pitchFamily="18" charset="0"/>
                <a:cs typeface="Times New Roman" pitchFamily="18" charset="0"/>
              </a:rPr>
              <a:t>All </a:t>
            </a:r>
            <a:r>
              <a:rPr lang="en-IN" sz="2400" dirty="0">
                <a:latin typeface="Times New Roman" pitchFamily="18" charset="0"/>
                <a:cs typeface="Times New Roman" pitchFamily="18" charset="0"/>
              </a:rPr>
              <a:t>C compilers support </a:t>
            </a:r>
            <a:r>
              <a:rPr lang="en-IN" sz="2400" dirty="0" smtClean="0">
                <a:latin typeface="Times New Roman" pitchFamily="18" charset="0"/>
                <a:cs typeface="Times New Roman" pitchFamily="18" charset="0"/>
              </a:rPr>
              <a:t>many </a:t>
            </a:r>
            <a:r>
              <a:rPr lang="en-IN" sz="2400" dirty="0">
                <a:latin typeface="Times New Roman" pitchFamily="18" charset="0"/>
                <a:cs typeface="Times New Roman" pitchFamily="18" charset="0"/>
              </a:rPr>
              <a:t>fundamental data types  such as integer (</a:t>
            </a:r>
            <a:r>
              <a:rPr lang="en-IN" sz="2400" dirty="0" err="1">
                <a:latin typeface="Times New Roman" pitchFamily="18" charset="0"/>
                <a:cs typeface="Times New Roman" pitchFamily="18" charset="0"/>
              </a:rPr>
              <a:t>int</a:t>
            </a:r>
            <a:r>
              <a:rPr lang="en-IN" sz="2400" dirty="0">
                <a:latin typeface="Times New Roman" pitchFamily="18" charset="0"/>
                <a:cs typeface="Times New Roman" pitchFamily="18" charset="0"/>
              </a:rPr>
              <a:t>) character (char), floating point (float),  double precision floating point (double) and </a:t>
            </a:r>
            <a:r>
              <a:rPr lang="en-IN" sz="2400" dirty="0" smtClean="0">
                <a:latin typeface="Times New Roman" pitchFamily="18" charset="0"/>
                <a:cs typeface="Times New Roman" pitchFamily="18" charset="0"/>
              </a:rPr>
              <a:t>void.</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Data type                                     Range of types </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char                                                  -128 to 127</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int</a:t>
            </a:r>
            <a:r>
              <a:rPr lang="en-IN" sz="2400" dirty="0">
                <a:latin typeface="Times New Roman" pitchFamily="18" charset="0"/>
                <a:cs typeface="Times New Roman" pitchFamily="18" charset="0"/>
              </a:rPr>
              <a:t>                                                     -32, 768 to 32,767</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float                                                  3.4e-38 to 3.4e+e38</a:t>
            </a:r>
            <a:endParaRPr lang="en-US"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double                                              1.7e-308 to 1.7e+308</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sp>
          <p:nvSpPr>
            <p:cNvPr id="3" name="object 3"/>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223"/>
              <a:ext cx="9143999" cy="10287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401357" y="0"/>
              <a:ext cx="4742641" cy="599949"/>
            </a:xfrm>
            <a:prstGeom prst="rect">
              <a:avLst/>
            </a:prstGeom>
            <a:blipFill>
              <a:blip r:embed="rId4" cstate="print"/>
              <a:stretch>
                <a:fillRect/>
              </a:stretch>
            </a:blipFill>
          </p:spPr>
          <p:txBody>
            <a:bodyPr wrap="square" lIns="0" tIns="0" rIns="0" bIns="0" rtlCol="0"/>
            <a:lstStyle/>
            <a:p>
              <a:endParaRPr/>
            </a:p>
          </p:txBody>
        </p:sp>
      </p:grpSp>
      <p:sp>
        <p:nvSpPr>
          <p:cNvPr id="6" name="object 6"/>
          <p:cNvSpPr/>
          <p:nvPr/>
        </p:nvSpPr>
        <p:spPr>
          <a:xfrm>
            <a:off x="-828" y="0"/>
            <a:ext cx="9145590" cy="1020572"/>
          </a:xfrm>
          <a:prstGeom prst="rect">
            <a:avLst/>
          </a:prstGeom>
          <a:blipFill>
            <a:blip r:embed="rId5" cstate="print"/>
            <a:stretch>
              <a:fillRect/>
            </a:stretch>
          </a:blipFill>
        </p:spPr>
        <p:txBody>
          <a:bodyPr wrap="square" lIns="0" tIns="0" rIns="0" bIns="0" rtlCol="0"/>
          <a:lstStyle/>
          <a:p>
            <a:endParaRPr/>
          </a:p>
        </p:txBody>
      </p:sp>
      <p:sp>
        <p:nvSpPr>
          <p:cNvPr id="8" name="object 8"/>
          <p:cNvSpPr txBox="1"/>
          <p:nvPr/>
        </p:nvSpPr>
        <p:spPr>
          <a:xfrm>
            <a:off x="535940" y="1933473"/>
            <a:ext cx="6158865" cy="474489"/>
          </a:xfrm>
          <a:prstGeom prst="rect">
            <a:avLst/>
          </a:prstGeom>
        </p:spPr>
        <p:txBody>
          <a:bodyPr vert="horz" wrap="square" lIns="0" tIns="88900" rIns="0" bIns="0" rtlCol="0">
            <a:spAutoFit/>
          </a:bodyPr>
          <a:lstStyle/>
          <a:p>
            <a:pPr marL="287020" indent="-274320">
              <a:lnSpc>
                <a:spcPct val="100000"/>
              </a:lnSpc>
              <a:spcBef>
                <a:spcPts val="700"/>
              </a:spcBef>
              <a:buClr>
                <a:srgbClr val="0AD0D9"/>
              </a:buClr>
              <a:buSzPct val="94000"/>
              <a:buFont typeface="Arial"/>
              <a:buChar char=""/>
              <a:tabLst>
                <a:tab pos="287020" algn="l"/>
              </a:tabLst>
            </a:pPr>
            <a:r>
              <a:rPr sz="2500" spc="-25" dirty="0" smtClean="0">
                <a:latin typeface="Georgia"/>
                <a:cs typeface="Georgia"/>
              </a:rPr>
              <a:t>.</a:t>
            </a:r>
            <a:endParaRPr sz="2500" dirty="0">
              <a:latin typeface="Georgia"/>
              <a:cs typeface="Georgia"/>
            </a:endParaRPr>
          </a:p>
        </p:txBody>
      </p:sp>
      <p:sp>
        <p:nvSpPr>
          <p:cNvPr id="9" name="Title 8"/>
          <p:cNvSpPr>
            <a:spLocks noGrp="1"/>
          </p:cNvSpPr>
          <p:nvPr>
            <p:ph type="title"/>
          </p:nvPr>
        </p:nvSpPr>
        <p:spPr>
          <a:xfrm>
            <a:off x="685800" y="510286"/>
            <a:ext cx="8318500" cy="597141"/>
          </a:xfrm>
        </p:spPr>
        <p:txBody>
          <a:bodyPr>
            <a:normAutofit fontScale="90000"/>
          </a:bodyPr>
          <a:lstStyle/>
          <a:p>
            <a:pPr algn="ctr"/>
            <a:r>
              <a:rPr lang="en-IN" dirty="0"/>
              <a:t>Character set</a:t>
            </a:r>
            <a:r>
              <a:rPr lang="en-US" dirty="0"/>
              <a:t/>
            </a:r>
            <a:br>
              <a:rPr lang="en-US" dirty="0"/>
            </a:br>
            <a:endParaRPr lang="en-US" dirty="0"/>
          </a:p>
        </p:txBody>
      </p:sp>
      <p:sp>
        <p:nvSpPr>
          <p:cNvPr id="10" name="Rectangle 9"/>
          <p:cNvSpPr/>
          <p:nvPr/>
        </p:nvSpPr>
        <p:spPr>
          <a:xfrm>
            <a:off x="535940" y="1443841"/>
            <a:ext cx="7922260" cy="4154984"/>
          </a:xfrm>
          <a:prstGeom prst="rect">
            <a:avLst/>
          </a:prstGeom>
        </p:spPr>
        <p:txBody>
          <a:bodyPr wrap="square">
            <a:spAutoFit/>
          </a:bodyPr>
          <a:lstStyle/>
          <a:p>
            <a:r>
              <a:rPr lang="en-IN" sz="2400" dirty="0" smtClean="0">
                <a:latin typeface="Times New Roman" pitchFamily="18" charset="0"/>
                <a:cs typeface="Times New Roman" pitchFamily="18" charset="0"/>
              </a:rPr>
              <a:t>                  The </a:t>
            </a:r>
            <a:r>
              <a:rPr lang="en-IN" sz="2400" dirty="0">
                <a:latin typeface="Times New Roman" pitchFamily="18" charset="0"/>
                <a:cs typeface="Times New Roman" pitchFamily="18" charset="0"/>
              </a:rPr>
              <a:t>Character that can be used to form words, numbers and expression depend upon the computer on which the program is run. A subset of characters is available that can be used in many computers. The characters in C are  grouped into </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Letters (A…Z) (a….z)</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Digits (0 – 9)</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Special Characters ( . , : ; - $ &amp; * ( ) @ # ! ~ ` </a:t>
            </a:r>
            <a:r>
              <a:rPr lang="en-IN" sz="2400" dirty="0" err="1">
                <a:latin typeface="Times New Roman" pitchFamily="18" charset="0"/>
                <a:cs typeface="Times New Roman" pitchFamily="18" charset="0"/>
              </a:rPr>
              <a:t>etc</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White spaces (Blank Spaces, Tab etc.)</a:t>
            </a:r>
            <a:endParaRPr lang="en-US"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rPr>
              <a:t>The compiler ignores white spaces unless they are part of a string constant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150</TotalTime>
  <Words>1447</Words>
  <Application>Microsoft Office PowerPoint</Application>
  <PresentationFormat>On-screen Show (4:3)</PresentationFormat>
  <Paragraphs>165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Slide 1</vt:lpstr>
      <vt:lpstr>     CLASS   : II B.Sc. PHYSICS</vt:lpstr>
      <vt:lpstr>Slide 3</vt:lpstr>
      <vt:lpstr>Constants</vt:lpstr>
      <vt:lpstr> TYPES OF CONSTANTS</vt:lpstr>
      <vt:lpstr>VARIABLES</vt:lpstr>
      <vt:lpstr>Trigraph characters</vt:lpstr>
      <vt:lpstr>Slide 8</vt:lpstr>
      <vt:lpstr>Character set </vt:lpstr>
      <vt:lpstr></vt:lpstr>
      <vt:lpstr></vt:lpstr>
      <vt:lpstr>Structure of a C Program </vt:lpstr>
      <vt:lpstr>EXPLANATION</vt:lpstr>
      <vt:lpstr>Slide 14</vt:lpstr>
      <vt:lpstr>C TOKENS</vt:lpstr>
      <vt:lpstr>Slide 16</vt:lpstr>
      <vt:lpstr>Slide 17</vt:lpstr>
      <vt:lpstr> TYPES OF CONSTANTS</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COMPUTING</dc:title>
  <dc:creator>student</dc:creator>
  <cp:lastModifiedBy>mani</cp:lastModifiedBy>
  <cp:revision>44</cp:revision>
  <dcterms:created xsi:type="dcterms:W3CDTF">2020-06-16T03:27:48Z</dcterms:created>
  <dcterms:modified xsi:type="dcterms:W3CDTF">2020-10-21T17:56:09Z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2019-04-12T00:00:00Z</vt:filetime>
  </property>
  <property fmtid="{D5CDD505-2E9C-101B-9397-08002B2CF9AE}" pid="3" name="Creator">
    <vt:lpwstr>Microsoft® PowerPoint® for Office 365</vt:lpwstr>
  </property>
  <property fmtid="{D5CDD505-2E9C-101B-9397-08002B2CF9AE}" pid="4" name="LastSaved">
    <vt:filetime>2020-06-16T00:00:00Z</vt:filetime>
  </property>
</Properties>
</file>